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notesSlides/notesSlide2.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notesSlides/notesSlide4.xml" ContentType="application/vnd.openxmlformats-officedocument.presentationml.notesSlide+xml"/>
  <Override PartName="/ppt/charts/chart14.xml" ContentType="application/vnd.openxmlformats-officedocument.drawingml.chart+xml"/>
  <Override PartName="/ppt/notesSlides/notesSlide5.xml" ContentType="application/vnd.openxmlformats-officedocument.presentationml.notesSlide+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56" r:id="rId2"/>
    <p:sldId id="261" r:id="rId3"/>
    <p:sldId id="260" r:id="rId4"/>
    <p:sldId id="259" r:id="rId5"/>
    <p:sldId id="262" r:id="rId6"/>
    <p:sldId id="263" r:id="rId7"/>
    <p:sldId id="264" r:id="rId8"/>
    <p:sldId id="265" r:id="rId9"/>
    <p:sldId id="266" r:id="rId10"/>
    <p:sldId id="267" r:id="rId11"/>
    <p:sldId id="268" r:id="rId12"/>
    <p:sldId id="269" r:id="rId13"/>
    <p:sldId id="270" r:id="rId14"/>
    <p:sldId id="273" r:id="rId15"/>
    <p:sldId id="271" r:id="rId16"/>
    <p:sldId id="272"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90" r:id="rId33"/>
    <p:sldId id="289" r:id="rId34"/>
    <p:sldId id="291" r:id="rId35"/>
    <p:sldId id="292" r:id="rId36"/>
    <p:sldId id="293"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1" d="100"/>
          <a:sy n="81" d="100"/>
        </p:scale>
        <p:origin x="1498" y="7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11.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12.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4.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16.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17.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file:///C:\Users\Asus\Desktop\Main%20Data.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invertIfNegative val="0"/>
          <c:cat>
            <c:strRef>
              <c:f>slide!$AE$20:$AE$25</c:f>
              <c:strCache>
                <c:ptCount val="6"/>
                <c:pt idx="0">
                  <c:v>Agri / Weather Dept.</c:v>
                </c:pt>
                <c:pt idx="1">
                  <c:v>Internet</c:v>
                </c:pt>
                <c:pt idx="2">
                  <c:v>Kisan Call Centre</c:v>
                </c:pt>
                <c:pt idx="3">
                  <c:v>News / Radio</c:v>
                </c:pt>
                <c:pt idx="4">
                  <c:v>Newspaper / Magzines</c:v>
                </c:pt>
                <c:pt idx="5">
                  <c:v>WhatsApp</c:v>
                </c:pt>
              </c:strCache>
            </c:strRef>
          </c:cat>
          <c:val>
            <c:numRef>
              <c:f>slide!$AF$20:$AF$25</c:f>
              <c:numCache>
                <c:formatCode>General</c:formatCode>
                <c:ptCount val="6"/>
                <c:pt idx="0">
                  <c:v>29.473684210526311</c:v>
                </c:pt>
                <c:pt idx="1">
                  <c:v>22.105263157894736</c:v>
                </c:pt>
                <c:pt idx="2">
                  <c:v>1.0526315789473684</c:v>
                </c:pt>
                <c:pt idx="3">
                  <c:v>22.105263157894736</c:v>
                </c:pt>
                <c:pt idx="4">
                  <c:v>11.578947368421053</c:v>
                </c:pt>
                <c:pt idx="5">
                  <c:v>13.684210526315791</c:v>
                </c:pt>
              </c:numCache>
            </c:numRef>
          </c:val>
          <c:extLst>
            <c:ext xmlns:c16="http://schemas.microsoft.com/office/drawing/2014/chart" uri="{C3380CC4-5D6E-409C-BE32-E72D297353CC}">
              <c16:uniqueId val="{00000000-4E08-4576-9526-E79A52829DB3}"/>
            </c:ext>
          </c:extLst>
        </c:ser>
        <c:dLbls>
          <c:showLegendKey val="0"/>
          <c:showVal val="0"/>
          <c:showCatName val="0"/>
          <c:showSerName val="0"/>
          <c:showPercent val="0"/>
          <c:showBubbleSize val="0"/>
        </c:dLbls>
        <c:gapWidth val="150"/>
        <c:axId val="187057280"/>
        <c:axId val="187058816"/>
      </c:barChart>
      <c:catAx>
        <c:axId val="187057280"/>
        <c:scaling>
          <c:orientation val="minMax"/>
        </c:scaling>
        <c:delete val="0"/>
        <c:axPos val="b"/>
        <c:numFmt formatCode="General" sourceLinked="0"/>
        <c:majorTickMark val="out"/>
        <c:minorTickMark val="none"/>
        <c:tickLblPos val="nextTo"/>
        <c:crossAx val="187058816"/>
        <c:crosses val="autoZero"/>
        <c:auto val="1"/>
        <c:lblAlgn val="ctr"/>
        <c:lblOffset val="100"/>
        <c:noMultiLvlLbl val="0"/>
      </c:catAx>
      <c:valAx>
        <c:axId val="187058816"/>
        <c:scaling>
          <c:orientation val="minMax"/>
        </c:scaling>
        <c:delete val="0"/>
        <c:axPos val="l"/>
        <c:majorGridlines/>
        <c:numFmt formatCode="General" sourceLinked="1"/>
        <c:majorTickMark val="out"/>
        <c:minorTickMark val="none"/>
        <c:tickLblPos val="nextTo"/>
        <c:crossAx val="187057280"/>
        <c:crosses val="autoZero"/>
        <c:crossBetween val="between"/>
      </c:valAx>
    </c:plotArea>
    <c:plotVisOnly val="1"/>
    <c:dispBlanksAs val="gap"/>
    <c:showDLblsOverMax val="0"/>
  </c:chart>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Data.xlsx]weather data!PivotTable6</c:name>
    <c:fmtId val="12"/>
  </c:pivotSource>
  <c:chart>
    <c:autoTitleDeleted val="1"/>
    <c:pivotFmts>
      <c:pivotFmt>
        <c:idx val="0"/>
        <c:marker>
          <c:symbol val="none"/>
        </c:marker>
      </c:pivotFmt>
      <c:pivotFmt>
        <c:idx val="1"/>
        <c:marker>
          <c:symbol val="none"/>
        </c:marker>
      </c:pivotFmt>
      <c:pivotFmt>
        <c:idx val="2"/>
        <c:marker>
          <c:symbol val="none"/>
        </c:marker>
      </c:pivotFmt>
      <c:pivotFmt>
        <c:idx val="3"/>
        <c:marker>
          <c:symbol val="none"/>
        </c:marker>
      </c:pivotFmt>
    </c:pivotFmts>
    <c:plotArea>
      <c:layout/>
      <c:barChart>
        <c:barDir val="col"/>
        <c:grouping val="clustered"/>
        <c:varyColors val="0"/>
        <c:ser>
          <c:idx val="0"/>
          <c:order val="0"/>
          <c:tx>
            <c:strRef>
              <c:f>'weather data'!$C$7:$C$8</c:f>
              <c:strCache>
                <c:ptCount val="1"/>
                <c:pt idx="0">
                  <c:v>YES</c:v>
                </c:pt>
              </c:strCache>
            </c:strRef>
          </c:tx>
          <c:invertIfNegative val="0"/>
          <c:cat>
            <c:strRef>
              <c:f>'weather data'!$B$9:$B$11</c:f>
              <c:strCache>
                <c:ptCount val="2"/>
                <c:pt idx="0">
                  <c:v>NO</c:v>
                </c:pt>
                <c:pt idx="1">
                  <c:v>YES</c:v>
                </c:pt>
              </c:strCache>
            </c:strRef>
          </c:cat>
          <c:val>
            <c:numRef>
              <c:f>'weather data'!$C$9:$C$11</c:f>
              <c:numCache>
                <c:formatCode>General</c:formatCode>
                <c:ptCount val="2"/>
                <c:pt idx="0">
                  <c:v>15</c:v>
                </c:pt>
                <c:pt idx="1">
                  <c:v>80</c:v>
                </c:pt>
              </c:numCache>
            </c:numRef>
          </c:val>
          <c:extLst>
            <c:ext xmlns:c16="http://schemas.microsoft.com/office/drawing/2014/chart" uri="{C3380CC4-5D6E-409C-BE32-E72D297353CC}">
              <c16:uniqueId val="{00000000-72EC-4CF6-A40F-05AEDDCCD73D}"/>
            </c:ext>
          </c:extLst>
        </c:ser>
        <c:dLbls>
          <c:showLegendKey val="0"/>
          <c:showVal val="0"/>
          <c:showCatName val="0"/>
          <c:showSerName val="0"/>
          <c:showPercent val="0"/>
          <c:showBubbleSize val="0"/>
        </c:dLbls>
        <c:gapWidth val="150"/>
        <c:axId val="131890560"/>
        <c:axId val="131921024"/>
      </c:barChart>
      <c:catAx>
        <c:axId val="131890560"/>
        <c:scaling>
          <c:orientation val="minMax"/>
        </c:scaling>
        <c:delete val="0"/>
        <c:axPos val="b"/>
        <c:numFmt formatCode="General" sourceLinked="0"/>
        <c:majorTickMark val="out"/>
        <c:minorTickMark val="none"/>
        <c:tickLblPos val="nextTo"/>
        <c:crossAx val="131921024"/>
        <c:crosses val="autoZero"/>
        <c:auto val="1"/>
        <c:lblAlgn val="ctr"/>
        <c:lblOffset val="100"/>
        <c:noMultiLvlLbl val="0"/>
      </c:catAx>
      <c:valAx>
        <c:axId val="131921024"/>
        <c:scaling>
          <c:orientation val="minMax"/>
        </c:scaling>
        <c:delete val="0"/>
        <c:axPos val="l"/>
        <c:majorGridlines/>
        <c:numFmt formatCode="General" sourceLinked="1"/>
        <c:majorTickMark val="out"/>
        <c:minorTickMark val="none"/>
        <c:tickLblPos val="nextTo"/>
        <c:crossAx val="131890560"/>
        <c:crosses val="autoZero"/>
        <c:crossBetween val="between"/>
      </c:valAx>
    </c:plotArea>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invertIfNegative val="0"/>
          <c:cat>
            <c:strRef>
              <c:f>'Data &amp; Analysis'!$L$449:$L$455</c:f>
              <c:strCache>
                <c:ptCount val="7"/>
                <c:pt idx="0">
                  <c:v>Choice</c:v>
                </c:pt>
                <c:pt idx="1">
                  <c:v>Planting</c:v>
                </c:pt>
                <c:pt idx="2">
                  <c:v>Pesticises</c:v>
                </c:pt>
                <c:pt idx="3">
                  <c:v>Irrigation</c:v>
                </c:pt>
                <c:pt idx="4">
                  <c:v>Harvest</c:v>
                </c:pt>
                <c:pt idx="5">
                  <c:v>Storage</c:v>
                </c:pt>
                <c:pt idx="6">
                  <c:v>Sales</c:v>
                </c:pt>
              </c:strCache>
            </c:strRef>
          </c:cat>
          <c:val>
            <c:numRef>
              <c:f>'Data &amp; Analysis'!$M$449:$M$455</c:f>
              <c:numCache>
                <c:formatCode>General</c:formatCode>
                <c:ptCount val="7"/>
                <c:pt idx="0">
                  <c:v>175</c:v>
                </c:pt>
                <c:pt idx="1">
                  <c:v>199</c:v>
                </c:pt>
                <c:pt idx="2">
                  <c:v>163</c:v>
                </c:pt>
                <c:pt idx="3">
                  <c:v>141</c:v>
                </c:pt>
                <c:pt idx="4">
                  <c:v>170</c:v>
                </c:pt>
                <c:pt idx="5">
                  <c:v>117</c:v>
                </c:pt>
                <c:pt idx="6">
                  <c:v>143</c:v>
                </c:pt>
              </c:numCache>
            </c:numRef>
          </c:val>
          <c:extLst>
            <c:ext xmlns:c16="http://schemas.microsoft.com/office/drawing/2014/chart" uri="{C3380CC4-5D6E-409C-BE32-E72D297353CC}">
              <c16:uniqueId val="{00000000-D419-4BCD-BC46-E9B47A334A05}"/>
            </c:ext>
          </c:extLst>
        </c:ser>
        <c:dLbls>
          <c:showLegendKey val="0"/>
          <c:showVal val="0"/>
          <c:showCatName val="0"/>
          <c:showSerName val="0"/>
          <c:showPercent val="0"/>
          <c:showBubbleSize val="0"/>
        </c:dLbls>
        <c:gapWidth val="150"/>
        <c:axId val="132016000"/>
        <c:axId val="132017536"/>
      </c:barChart>
      <c:catAx>
        <c:axId val="132016000"/>
        <c:scaling>
          <c:orientation val="minMax"/>
        </c:scaling>
        <c:delete val="0"/>
        <c:axPos val="b"/>
        <c:numFmt formatCode="General" sourceLinked="0"/>
        <c:majorTickMark val="none"/>
        <c:minorTickMark val="none"/>
        <c:tickLblPos val="nextTo"/>
        <c:crossAx val="132017536"/>
        <c:crosses val="autoZero"/>
        <c:auto val="1"/>
        <c:lblAlgn val="ctr"/>
        <c:lblOffset val="100"/>
        <c:noMultiLvlLbl val="0"/>
      </c:catAx>
      <c:valAx>
        <c:axId val="132017536"/>
        <c:scaling>
          <c:orientation val="minMax"/>
        </c:scaling>
        <c:delete val="0"/>
        <c:axPos val="l"/>
        <c:majorGridlines/>
        <c:numFmt formatCode="General" sourceLinked="1"/>
        <c:majorTickMark val="none"/>
        <c:minorTickMark val="none"/>
        <c:tickLblPos val="nextTo"/>
        <c:crossAx val="132016000"/>
        <c:crosses val="autoZero"/>
        <c:crossBetween val="between"/>
      </c:valAx>
    </c:plotArea>
    <c:plotVisOnly val="1"/>
    <c:dispBlanksAs val="gap"/>
    <c:showDLblsOverMax val="0"/>
  </c:chart>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Sheet4!$L$28</c:f>
              <c:strCache>
                <c:ptCount val="1"/>
                <c:pt idx="0">
                  <c:v>Percentage</c:v>
                </c:pt>
              </c:strCache>
            </c:strRef>
          </c:tx>
          <c:invertIfNegative val="0"/>
          <c:cat>
            <c:strRef>
              <c:f>Sheet4!$K$29:$K$34</c:f>
              <c:strCache>
                <c:ptCount val="6"/>
                <c:pt idx="0">
                  <c:v>Farmers don't get proper value for their crop.</c:v>
                </c:pt>
                <c:pt idx="1">
                  <c:v>Lack of government interference.</c:v>
                </c:pt>
                <c:pt idx="2">
                  <c:v>High cost of inputs.(Seeds, pesticides,etc.)</c:v>
                </c:pt>
                <c:pt idx="3">
                  <c:v>Lack of proper implementation of schemes by the agriculture department.</c:v>
                </c:pt>
                <c:pt idx="4">
                  <c:v>Lack of irrigation facilities.</c:v>
                </c:pt>
                <c:pt idx="5">
                  <c:v>Absence/lack of proper market to sell the production.</c:v>
                </c:pt>
              </c:strCache>
            </c:strRef>
          </c:cat>
          <c:val>
            <c:numRef>
              <c:f>Sheet4!$L$29:$L$34</c:f>
              <c:numCache>
                <c:formatCode>General</c:formatCode>
                <c:ptCount val="6"/>
                <c:pt idx="0">
                  <c:v>73</c:v>
                </c:pt>
                <c:pt idx="1">
                  <c:v>48</c:v>
                </c:pt>
                <c:pt idx="2">
                  <c:v>49.666666666666664</c:v>
                </c:pt>
                <c:pt idx="3">
                  <c:v>41</c:v>
                </c:pt>
                <c:pt idx="4">
                  <c:v>39.666666666666664</c:v>
                </c:pt>
                <c:pt idx="5">
                  <c:v>35.333333333333336</c:v>
                </c:pt>
              </c:numCache>
            </c:numRef>
          </c:val>
          <c:extLst>
            <c:ext xmlns:c16="http://schemas.microsoft.com/office/drawing/2014/chart" uri="{C3380CC4-5D6E-409C-BE32-E72D297353CC}">
              <c16:uniqueId val="{00000000-1089-4B08-8610-5C5ACB945636}"/>
            </c:ext>
          </c:extLst>
        </c:ser>
        <c:dLbls>
          <c:showLegendKey val="0"/>
          <c:showVal val="0"/>
          <c:showCatName val="0"/>
          <c:showSerName val="0"/>
          <c:showPercent val="0"/>
          <c:showBubbleSize val="0"/>
        </c:dLbls>
        <c:gapWidth val="150"/>
        <c:axId val="132051328"/>
        <c:axId val="132052864"/>
      </c:barChart>
      <c:catAx>
        <c:axId val="132051328"/>
        <c:scaling>
          <c:orientation val="minMax"/>
        </c:scaling>
        <c:delete val="0"/>
        <c:axPos val="b"/>
        <c:numFmt formatCode="General" sourceLinked="0"/>
        <c:majorTickMark val="out"/>
        <c:minorTickMark val="none"/>
        <c:tickLblPos val="nextTo"/>
        <c:crossAx val="132052864"/>
        <c:crosses val="autoZero"/>
        <c:auto val="1"/>
        <c:lblAlgn val="ctr"/>
        <c:lblOffset val="100"/>
        <c:noMultiLvlLbl val="0"/>
      </c:catAx>
      <c:valAx>
        <c:axId val="132052864"/>
        <c:scaling>
          <c:orientation val="minMax"/>
        </c:scaling>
        <c:delete val="0"/>
        <c:axPos val="l"/>
        <c:majorGridlines/>
        <c:numFmt formatCode="General" sourceLinked="1"/>
        <c:majorTickMark val="out"/>
        <c:minorTickMark val="none"/>
        <c:tickLblPos val="nextTo"/>
        <c:crossAx val="132051328"/>
        <c:crosses val="autoZero"/>
        <c:crossBetween val="between"/>
      </c:valAx>
    </c:plotArea>
    <c:plotVisOnly val="1"/>
    <c:dispBlanksAs val="gap"/>
    <c:showDLblsOverMax val="0"/>
  </c:chart>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invertIfNegative val="0"/>
          <c:cat>
            <c:strRef>
              <c:f>'weather data'!$BF$17:$BF$21</c:f>
              <c:strCache>
                <c:ptCount val="5"/>
                <c:pt idx="0">
                  <c:v>Canal</c:v>
                </c:pt>
                <c:pt idx="1">
                  <c:v>Dam</c:v>
                </c:pt>
                <c:pt idx="2">
                  <c:v>Farm Ponds</c:v>
                </c:pt>
                <c:pt idx="3">
                  <c:v>Water Tanker</c:v>
                </c:pt>
                <c:pt idx="4">
                  <c:v>Well</c:v>
                </c:pt>
              </c:strCache>
            </c:strRef>
          </c:cat>
          <c:val>
            <c:numRef>
              <c:f>'weather data'!$BG$17:$BG$21</c:f>
              <c:numCache>
                <c:formatCode>General</c:formatCode>
                <c:ptCount val="5"/>
                <c:pt idx="0">
                  <c:v>1.3333333333333335</c:v>
                </c:pt>
                <c:pt idx="1">
                  <c:v>17.666666666666668</c:v>
                </c:pt>
                <c:pt idx="2">
                  <c:v>0.33333333333333337</c:v>
                </c:pt>
                <c:pt idx="3">
                  <c:v>22.666666666666664</c:v>
                </c:pt>
                <c:pt idx="4">
                  <c:v>57.999999999999993</c:v>
                </c:pt>
              </c:numCache>
            </c:numRef>
          </c:val>
          <c:extLst>
            <c:ext xmlns:c16="http://schemas.microsoft.com/office/drawing/2014/chart" uri="{C3380CC4-5D6E-409C-BE32-E72D297353CC}">
              <c16:uniqueId val="{00000000-2BCC-4EDC-AC44-47C65C3EF154}"/>
            </c:ext>
          </c:extLst>
        </c:ser>
        <c:dLbls>
          <c:showLegendKey val="0"/>
          <c:showVal val="0"/>
          <c:showCatName val="0"/>
          <c:showSerName val="0"/>
          <c:showPercent val="0"/>
          <c:showBubbleSize val="0"/>
        </c:dLbls>
        <c:gapWidth val="150"/>
        <c:axId val="139843456"/>
        <c:axId val="139844992"/>
      </c:barChart>
      <c:catAx>
        <c:axId val="139843456"/>
        <c:scaling>
          <c:orientation val="minMax"/>
        </c:scaling>
        <c:delete val="0"/>
        <c:axPos val="b"/>
        <c:numFmt formatCode="General" sourceLinked="0"/>
        <c:majorTickMark val="out"/>
        <c:minorTickMark val="none"/>
        <c:tickLblPos val="nextTo"/>
        <c:crossAx val="139844992"/>
        <c:crosses val="autoZero"/>
        <c:auto val="1"/>
        <c:lblAlgn val="ctr"/>
        <c:lblOffset val="100"/>
        <c:noMultiLvlLbl val="0"/>
      </c:catAx>
      <c:valAx>
        <c:axId val="139844992"/>
        <c:scaling>
          <c:orientation val="minMax"/>
        </c:scaling>
        <c:delete val="0"/>
        <c:axPos val="l"/>
        <c:majorGridlines/>
        <c:numFmt formatCode="General" sourceLinked="1"/>
        <c:majorTickMark val="out"/>
        <c:minorTickMark val="none"/>
        <c:tickLblPos val="nextTo"/>
        <c:crossAx val="139843456"/>
        <c:crosses val="autoZero"/>
        <c:crossBetween val="between"/>
      </c:valAx>
    </c:plotArea>
    <c:plotVisOnly val="1"/>
    <c:dispBlanksAs val="gap"/>
    <c:showDLblsOverMax val="0"/>
  </c:chart>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Data.xlsx]Crop Insuarance!PivotTable2</c:name>
    <c:fmtId val="7"/>
  </c:pivotSource>
  <c:chart>
    <c:autoTitleDeleted val="1"/>
    <c:pivotFmts>
      <c:pivotFmt>
        <c:idx val="0"/>
        <c:marker>
          <c:symbol val="none"/>
        </c:marker>
      </c:pivotFmt>
      <c:pivotFmt>
        <c:idx val="1"/>
        <c:marker>
          <c:symbol val="none"/>
        </c:marker>
      </c:pivotFmt>
      <c:pivotFmt>
        <c:idx val="2"/>
        <c:marker>
          <c:symbol val="none"/>
        </c:marker>
      </c:pivotFmt>
      <c:pivotFmt>
        <c:idx val="3"/>
        <c:marker>
          <c:symbol val="none"/>
        </c:marker>
      </c:pivotFmt>
    </c:pivotFmts>
    <c:plotArea>
      <c:layout/>
      <c:barChart>
        <c:barDir val="col"/>
        <c:grouping val="clustered"/>
        <c:varyColors val="0"/>
        <c:ser>
          <c:idx val="0"/>
          <c:order val="0"/>
          <c:tx>
            <c:strRef>
              <c:f>'Crop Insuarance'!$O$5:$O$6</c:f>
              <c:strCache>
                <c:ptCount val="1"/>
                <c:pt idx="0">
                  <c:v>YES</c:v>
                </c:pt>
              </c:strCache>
            </c:strRef>
          </c:tx>
          <c:invertIfNegative val="0"/>
          <c:cat>
            <c:strRef>
              <c:f>'Crop Insuarance'!$N$7:$N$36</c:f>
              <c:strCache>
                <c:ptCount val="29"/>
                <c:pt idx="0">
                  <c:v>Ahmednagar</c:v>
                </c:pt>
                <c:pt idx="1">
                  <c:v>Akola</c:v>
                </c:pt>
                <c:pt idx="2">
                  <c:v>Amravati</c:v>
                </c:pt>
                <c:pt idx="3">
                  <c:v>Aurangabad</c:v>
                </c:pt>
                <c:pt idx="4">
                  <c:v>Beed</c:v>
                </c:pt>
                <c:pt idx="5">
                  <c:v>Buldhana</c:v>
                </c:pt>
                <c:pt idx="6">
                  <c:v>Chandrapur</c:v>
                </c:pt>
                <c:pt idx="7">
                  <c:v>Dhule</c:v>
                </c:pt>
                <c:pt idx="8">
                  <c:v>Hingloi</c:v>
                </c:pt>
                <c:pt idx="9">
                  <c:v>Jalgaon</c:v>
                </c:pt>
                <c:pt idx="10">
                  <c:v>Jalna</c:v>
                </c:pt>
                <c:pt idx="11">
                  <c:v>Latur</c:v>
                </c:pt>
                <c:pt idx="12">
                  <c:v>Nagpur</c:v>
                </c:pt>
                <c:pt idx="13">
                  <c:v>Nanded</c:v>
                </c:pt>
                <c:pt idx="14">
                  <c:v>Nandurbar</c:v>
                </c:pt>
                <c:pt idx="15">
                  <c:v>Nashik</c:v>
                </c:pt>
                <c:pt idx="16">
                  <c:v>Osmanabad</c:v>
                </c:pt>
                <c:pt idx="17">
                  <c:v>Parbhani</c:v>
                </c:pt>
                <c:pt idx="18">
                  <c:v>Pune</c:v>
                </c:pt>
                <c:pt idx="19">
                  <c:v>Raigad</c:v>
                </c:pt>
                <c:pt idx="20">
                  <c:v>Ratnagari</c:v>
                </c:pt>
                <c:pt idx="21">
                  <c:v>Sangli</c:v>
                </c:pt>
                <c:pt idx="22">
                  <c:v>Satara</c:v>
                </c:pt>
                <c:pt idx="23">
                  <c:v>Sindhudurg</c:v>
                </c:pt>
                <c:pt idx="24">
                  <c:v>Solapur</c:v>
                </c:pt>
                <c:pt idx="25">
                  <c:v>Thane</c:v>
                </c:pt>
                <c:pt idx="26">
                  <c:v>Wardha</c:v>
                </c:pt>
                <c:pt idx="27">
                  <c:v>Washim</c:v>
                </c:pt>
                <c:pt idx="28">
                  <c:v>Yavatmal</c:v>
                </c:pt>
              </c:strCache>
            </c:strRef>
          </c:cat>
          <c:val>
            <c:numRef>
              <c:f>'Crop Insuarance'!$O$7:$O$36</c:f>
              <c:numCache>
                <c:formatCode>General</c:formatCode>
                <c:ptCount val="29"/>
                <c:pt idx="0">
                  <c:v>6</c:v>
                </c:pt>
                <c:pt idx="1">
                  <c:v>1</c:v>
                </c:pt>
                <c:pt idx="2">
                  <c:v>5</c:v>
                </c:pt>
                <c:pt idx="3">
                  <c:v>6</c:v>
                </c:pt>
                <c:pt idx="4">
                  <c:v>6</c:v>
                </c:pt>
                <c:pt idx="5">
                  <c:v>7</c:v>
                </c:pt>
                <c:pt idx="6">
                  <c:v>3</c:v>
                </c:pt>
                <c:pt idx="7">
                  <c:v>10</c:v>
                </c:pt>
                <c:pt idx="8">
                  <c:v>5</c:v>
                </c:pt>
                <c:pt idx="9">
                  <c:v>9</c:v>
                </c:pt>
                <c:pt idx="10">
                  <c:v>6</c:v>
                </c:pt>
                <c:pt idx="11">
                  <c:v>5</c:v>
                </c:pt>
                <c:pt idx="12">
                  <c:v>4</c:v>
                </c:pt>
                <c:pt idx="13">
                  <c:v>8</c:v>
                </c:pt>
                <c:pt idx="14">
                  <c:v>7</c:v>
                </c:pt>
                <c:pt idx="15">
                  <c:v>2</c:v>
                </c:pt>
                <c:pt idx="16">
                  <c:v>1</c:v>
                </c:pt>
                <c:pt idx="17">
                  <c:v>7</c:v>
                </c:pt>
                <c:pt idx="18">
                  <c:v>4</c:v>
                </c:pt>
                <c:pt idx="19">
                  <c:v>4</c:v>
                </c:pt>
                <c:pt idx="20">
                  <c:v>5</c:v>
                </c:pt>
                <c:pt idx="21">
                  <c:v>7</c:v>
                </c:pt>
                <c:pt idx="22">
                  <c:v>7</c:v>
                </c:pt>
                <c:pt idx="23">
                  <c:v>8</c:v>
                </c:pt>
                <c:pt idx="24">
                  <c:v>10</c:v>
                </c:pt>
                <c:pt idx="25">
                  <c:v>4</c:v>
                </c:pt>
                <c:pt idx="26">
                  <c:v>5</c:v>
                </c:pt>
                <c:pt idx="27">
                  <c:v>4</c:v>
                </c:pt>
                <c:pt idx="28">
                  <c:v>7</c:v>
                </c:pt>
              </c:numCache>
            </c:numRef>
          </c:val>
          <c:extLst>
            <c:ext xmlns:c16="http://schemas.microsoft.com/office/drawing/2014/chart" uri="{C3380CC4-5D6E-409C-BE32-E72D297353CC}">
              <c16:uniqueId val="{00000000-59B3-418A-940E-5124E0AF2561}"/>
            </c:ext>
          </c:extLst>
        </c:ser>
        <c:dLbls>
          <c:showLegendKey val="0"/>
          <c:showVal val="0"/>
          <c:showCatName val="0"/>
          <c:showSerName val="0"/>
          <c:showPercent val="0"/>
          <c:showBubbleSize val="0"/>
        </c:dLbls>
        <c:gapWidth val="150"/>
        <c:axId val="131279872"/>
        <c:axId val="131306240"/>
      </c:barChart>
      <c:catAx>
        <c:axId val="131279872"/>
        <c:scaling>
          <c:orientation val="minMax"/>
        </c:scaling>
        <c:delete val="0"/>
        <c:axPos val="b"/>
        <c:numFmt formatCode="General" sourceLinked="0"/>
        <c:majorTickMark val="out"/>
        <c:minorTickMark val="none"/>
        <c:tickLblPos val="nextTo"/>
        <c:crossAx val="131306240"/>
        <c:crosses val="autoZero"/>
        <c:auto val="1"/>
        <c:lblAlgn val="ctr"/>
        <c:lblOffset val="100"/>
        <c:noMultiLvlLbl val="0"/>
      </c:catAx>
      <c:valAx>
        <c:axId val="131306240"/>
        <c:scaling>
          <c:orientation val="minMax"/>
        </c:scaling>
        <c:delete val="0"/>
        <c:axPos val="l"/>
        <c:majorGridlines/>
        <c:numFmt formatCode="General" sourceLinked="1"/>
        <c:majorTickMark val="out"/>
        <c:minorTickMark val="none"/>
        <c:tickLblPos val="nextTo"/>
        <c:crossAx val="131279872"/>
        <c:crosses val="autoZero"/>
        <c:crossBetween val="between"/>
      </c:valAx>
    </c:plotArea>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Data.xlsx]Crop Insuarance!PivotTable1</c:name>
    <c:fmtId val="-1"/>
  </c:pivotSource>
  <c:chart>
    <c:autoTitleDeleted val="1"/>
    <c:pivotFmts>
      <c:pivotFmt>
        <c:idx val="0"/>
        <c:marker>
          <c:symbol val="none"/>
        </c:marker>
      </c:pivotFmt>
      <c:pivotFmt>
        <c:idx val="1"/>
        <c:marker>
          <c:symbol val="none"/>
        </c:marker>
      </c:pivotFmt>
      <c:pivotFmt>
        <c:idx val="2"/>
        <c:marker>
          <c:symbol val="none"/>
        </c:marker>
      </c:pivotFmt>
      <c:pivotFmt>
        <c:idx val="3"/>
        <c:marker>
          <c:symbol val="none"/>
        </c:marker>
      </c:pivotFmt>
    </c:pivotFmts>
    <c:plotArea>
      <c:layout/>
      <c:barChart>
        <c:barDir val="col"/>
        <c:grouping val="clustered"/>
        <c:varyColors val="0"/>
        <c:ser>
          <c:idx val="0"/>
          <c:order val="0"/>
          <c:tx>
            <c:strRef>
              <c:f>'Crop Insuarance'!$G$5:$G$6</c:f>
              <c:strCache>
                <c:ptCount val="1"/>
                <c:pt idx="0">
                  <c:v>YES</c:v>
                </c:pt>
              </c:strCache>
            </c:strRef>
          </c:tx>
          <c:invertIfNegative val="0"/>
          <c:cat>
            <c:strRef>
              <c:f>'Crop Insuarance'!$F$7:$F$12</c:f>
              <c:strCache>
                <c:ptCount val="5"/>
                <c:pt idx="0">
                  <c:v>0-2500</c:v>
                </c:pt>
                <c:pt idx="1">
                  <c:v>2500-5000</c:v>
                </c:pt>
                <c:pt idx="2">
                  <c:v>5000-7500</c:v>
                </c:pt>
                <c:pt idx="3">
                  <c:v>7500-10000</c:v>
                </c:pt>
                <c:pt idx="4">
                  <c:v>10000+</c:v>
                </c:pt>
              </c:strCache>
            </c:strRef>
          </c:cat>
          <c:val>
            <c:numRef>
              <c:f>'Crop Insuarance'!$G$7:$G$12</c:f>
              <c:numCache>
                <c:formatCode>General</c:formatCode>
                <c:ptCount val="5"/>
                <c:pt idx="0">
                  <c:v>43</c:v>
                </c:pt>
                <c:pt idx="1">
                  <c:v>57</c:v>
                </c:pt>
                <c:pt idx="2">
                  <c:v>21</c:v>
                </c:pt>
                <c:pt idx="3">
                  <c:v>12</c:v>
                </c:pt>
                <c:pt idx="4">
                  <c:v>30</c:v>
                </c:pt>
              </c:numCache>
            </c:numRef>
          </c:val>
          <c:extLst>
            <c:ext xmlns:c16="http://schemas.microsoft.com/office/drawing/2014/chart" uri="{C3380CC4-5D6E-409C-BE32-E72D297353CC}">
              <c16:uniqueId val="{00000000-12C4-413D-AFAD-BC3D10D96AE8}"/>
            </c:ext>
          </c:extLst>
        </c:ser>
        <c:dLbls>
          <c:showLegendKey val="0"/>
          <c:showVal val="0"/>
          <c:showCatName val="0"/>
          <c:showSerName val="0"/>
          <c:showPercent val="0"/>
          <c:showBubbleSize val="0"/>
        </c:dLbls>
        <c:gapWidth val="150"/>
        <c:axId val="139350400"/>
        <c:axId val="139351936"/>
      </c:barChart>
      <c:catAx>
        <c:axId val="139350400"/>
        <c:scaling>
          <c:orientation val="minMax"/>
        </c:scaling>
        <c:delete val="0"/>
        <c:axPos val="b"/>
        <c:numFmt formatCode="General" sourceLinked="0"/>
        <c:majorTickMark val="out"/>
        <c:minorTickMark val="none"/>
        <c:tickLblPos val="nextTo"/>
        <c:crossAx val="139351936"/>
        <c:crosses val="autoZero"/>
        <c:auto val="1"/>
        <c:lblAlgn val="ctr"/>
        <c:lblOffset val="100"/>
        <c:noMultiLvlLbl val="0"/>
      </c:catAx>
      <c:valAx>
        <c:axId val="139351936"/>
        <c:scaling>
          <c:orientation val="minMax"/>
        </c:scaling>
        <c:delete val="0"/>
        <c:axPos val="l"/>
        <c:majorGridlines/>
        <c:numFmt formatCode="General" sourceLinked="1"/>
        <c:majorTickMark val="out"/>
        <c:minorTickMark val="none"/>
        <c:tickLblPos val="nextTo"/>
        <c:crossAx val="139350400"/>
        <c:crosses val="autoZero"/>
        <c:crossBetween val="between"/>
      </c:valAx>
    </c:plotArea>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IN" dirty="0"/>
              <a:t>Review for present government</a:t>
            </a:r>
          </a:p>
        </c:rich>
      </c:tx>
      <c:overlay val="0"/>
    </c:title>
    <c:autoTitleDeleted val="0"/>
    <c:plotArea>
      <c:layout/>
      <c:lineChart>
        <c:grouping val="standard"/>
        <c:varyColors val="0"/>
        <c:ser>
          <c:idx val="0"/>
          <c:order val="0"/>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BB4-4A65-BCB8-F021D514E880}"/>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BB4-4A65-BCB8-F021D514E880}"/>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9BB4-4A65-BCB8-F021D514E880}"/>
                </c:ext>
              </c:extLst>
            </c:dLbl>
            <c:dLbl>
              <c:idx val="3"/>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9BB4-4A65-BCB8-F021D514E880}"/>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9BB4-4A65-BCB8-F021D514E880}"/>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Sheet7!$M$5:$M$9</c:f>
              <c:strCache>
                <c:ptCount val="5"/>
                <c:pt idx="0">
                  <c:v>Very Poor</c:v>
                </c:pt>
                <c:pt idx="1">
                  <c:v>Poor</c:v>
                </c:pt>
                <c:pt idx="2">
                  <c:v>Neutral</c:v>
                </c:pt>
                <c:pt idx="3">
                  <c:v>Good</c:v>
                </c:pt>
                <c:pt idx="4">
                  <c:v>Very Good</c:v>
                </c:pt>
              </c:strCache>
            </c:strRef>
          </c:cat>
          <c:val>
            <c:numRef>
              <c:f>Sheet7!$N$5:$N$9</c:f>
              <c:numCache>
                <c:formatCode>General</c:formatCode>
                <c:ptCount val="5"/>
                <c:pt idx="0">
                  <c:v>27.397260273972602</c:v>
                </c:pt>
                <c:pt idx="1">
                  <c:v>19.520547945205479</c:v>
                </c:pt>
                <c:pt idx="2">
                  <c:v>43.150684931506852</c:v>
                </c:pt>
                <c:pt idx="3">
                  <c:v>9.2465753424657535</c:v>
                </c:pt>
                <c:pt idx="4">
                  <c:v>0.68493150684931503</c:v>
                </c:pt>
              </c:numCache>
            </c:numRef>
          </c:val>
          <c:smooth val="0"/>
          <c:extLst>
            <c:ext xmlns:c16="http://schemas.microsoft.com/office/drawing/2014/chart" uri="{C3380CC4-5D6E-409C-BE32-E72D297353CC}">
              <c16:uniqueId val="{00000005-9BB4-4A65-BCB8-F021D514E880}"/>
            </c:ext>
          </c:extLst>
        </c:ser>
        <c:dLbls>
          <c:showLegendKey val="0"/>
          <c:showVal val="0"/>
          <c:showCatName val="0"/>
          <c:showSerName val="0"/>
          <c:showPercent val="0"/>
          <c:showBubbleSize val="0"/>
        </c:dLbls>
        <c:marker val="1"/>
        <c:smooth val="0"/>
        <c:axId val="131423232"/>
        <c:axId val="131425024"/>
      </c:lineChart>
      <c:catAx>
        <c:axId val="131423232"/>
        <c:scaling>
          <c:orientation val="minMax"/>
        </c:scaling>
        <c:delete val="0"/>
        <c:axPos val="b"/>
        <c:numFmt formatCode="General" sourceLinked="0"/>
        <c:majorTickMark val="none"/>
        <c:minorTickMark val="none"/>
        <c:tickLblPos val="nextTo"/>
        <c:crossAx val="131425024"/>
        <c:crosses val="autoZero"/>
        <c:auto val="1"/>
        <c:lblAlgn val="ctr"/>
        <c:lblOffset val="100"/>
        <c:noMultiLvlLbl val="0"/>
      </c:catAx>
      <c:valAx>
        <c:axId val="131425024"/>
        <c:scaling>
          <c:orientation val="minMax"/>
        </c:scaling>
        <c:delete val="0"/>
        <c:axPos val="l"/>
        <c:majorGridlines/>
        <c:title>
          <c:tx>
            <c:rich>
              <a:bodyPr/>
              <a:lstStyle/>
              <a:p>
                <a:pPr>
                  <a:defRPr/>
                </a:pPr>
                <a:r>
                  <a:rPr lang="en-IN" dirty="0"/>
                  <a:t>Percentage</a:t>
                </a:r>
              </a:p>
            </c:rich>
          </c:tx>
          <c:overlay val="0"/>
        </c:title>
        <c:numFmt formatCode="General" sourceLinked="1"/>
        <c:majorTickMark val="none"/>
        <c:minorTickMark val="none"/>
        <c:tickLblPos val="nextTo"/>
        <c:crossAx val="131423232"/>
        <c:crosses val="autoZero"/>
        <c:crossBetween val="between"/>
      </c:valAx>
    </c:plotArea>
    <c:plotVisOnly val="1"/>
    <c:dispBlanksAs val="gap"/>
    <c:showDLblsOverMax val="0"/>
  </c:chart>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Sheet7!$S$12:$S$16</c:f>
              <c:strCache>
                <c:ptCount val="5"/>
                <c:pt idx="0">
                  <c:v>1. Declined significantly.</c:v>
                </c:pt>
                <c:pt idx="1">
                  <c:v>2. Declined somewhat.</c:v>
                </c:pt>
                <c:pt idx="2">
                  <c:v>3. Remained the same.</c:v>
                </c:pt>
                <c:pt idx="3">
                  <c:v>4. Improved somewhat.</c:v>
                </c:pt>
                <c:pt idx="4">
                  <c:v>5. Improved significantly.</c:v>
                </c:pt>
              </c:strCache>
            </c:strRef>
          </c:cat>
          <c:val>
            <c:numRef>
              <c:f>Sheet7!$T$12:$T$16</c:f>
              <c:numCache>
                <c:formatCode>General</c:formatCode>
                <c:ptCount val="5"/>
                <c:pt idx="0">
                  <c:v>19.666666666666664</c:v>
                </c:pt>
                <c:pt idx="1">
                  <c:v>21</c:v>
                </c:pt>
                <c:pt idx="2">
                  <c:v>44.666666666666664</c:v>
                </c:pt>
                <c:pt idx="3">
                  <c:v>11</c:v>
                </c:pt>
                <c:pt idx="4">
                  <c:v>3.6666666666666665</c:v>
                </c:pt>
              </c:numCache>
            </c:numRef>
          </c:val>
          <c:smooth val="0"/>
          <c:extLst>
            <c:ext xmlns:c16="http://schemas.microsoft.com/office/drawing/2014/chart" uri="{C3380CC4-5D6E-409C-BE32-E72D297353CC}">
              <c16:uniqueId val="{00000000-C0FD-4FF2-9A91-AF1738C7095B}"/>
            </c:ext>
          </c:extLst>
        </c:ser>
        <c:dLbls>
          <c:showLegendKey val="0"/>
          <c:showVal val="0"/>
          <c:showCatName val="0"/>
          <c:showSerName val="0"/>
          <c:showPercent val="0"/>
          <c:showBubbleSize val="0"/>
        </c:dLbls>
        <c:marker val="1"/>
        <c:smooth val="0"/>
        <c:axId val="131456000"/>
        <c:axId val="131461888"/>
      </c:lineChart>
      <c:catAx>
        <c:axId val="131456000"/>
        <c:scaling>
          <c:orientation val="minMax"/>
        </c:scaling>
        <c:delete val="0"/>
        <c:axPos val="b"/>
        <c:numFmt formatCode="General" sourceLinked="0"/>
        <c:majorTickMark val="none"/>
        <c:minorTickMark val="none"/>
        <c:tickLblPos val="nextTo"/>
        <c:crossAx val="131461888"/>
        <c:crosses val="autoZero"/>
        <c:auto val="1"/>
        <c:lblAlgn val="ctr"/>
        <c:lblOffset val="100"/>
        <c:noMultiLvlLbl val="0"/>
      </c:catAx>
      <c:valAx>
        <c:axId val="131461888"/>
        <c:scaling>
          <c:orientation val="minMax"/>
        </c:scaling>
        <c:delete val="0"/>
        <c:axPos val="l"/>
        <c:majorGridlines/>
        <c:title>
          <c:tx>
            <c:rich>
              <a:bodyPr/>
              <a:lstStyle/>
              <a:p>
                <a:pPr>
                  <a:defRPr/>
                </a:pPr>
                <a:r>
                  <a:rPr lang="en-IN" dirty="0"/>
                  <a:t>Percentage</a:t>
                </a:r>
              </a:p>
            </c:rich>
          </c:tx>
          <c:overlay val="0"/>
        </c:title>
        <c:numFmt formatCode="General" sourceLinked="1"/>
        <c:majorTickMark val="none"/>
        <c:minorTickMark val="none"/>
        <c:tickLblPos val="nextTo"/>
        <c:crossAx val="131456000"/>
        <c:crosses val="autoZero"/>
        <c:crossBetween val="between"/>
      </c:valAx>
    </c:plotArea>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Data.xlsx]weather data!PivotTable4</c:name>
    <c:fmtId val="-1"/>
  </c:pivotSource>
  <c:chart>
    <c:autoTitleDeleted val="1"/>
    <c:pivotFmts>
      <c:pivotFmt>
        <c:idx val="0"/>
        <c:marker>
          <c:symbol val="none"/>
        </c:marker>
      </c:pivotFmt>
      <c:pivotFmt>
        <c:idx val="1"/>
        <c:marker>
          <c:symbol val="none"/>
        </c:marker>
      </c:pivotFmt>
      <c:pivotFmt>
        <c:idx val="2"/>
        <c:marker>
          <c:symbol val="none"/>
        </c:marker>
      </c:pivotFmt>
    </c:pivotFmts>
    <c:plotArea>
      <c:layout>
        <c:manualLayout>
          <c:layoutTarget val="inner"/>
          <c:xMode val="edge"/>
          <c:yMode val="edge"/>
          <c:x val="6.7417128414503744E-2"/>
          <c:y val="1.7123869549972016E-2"/>
          <c:w val="0.92597027802080301"/>
          <c:h val="0.71792168871022588"/>
        </c:manualLayout>
      </c:layout>
      <c:barChart>
        <c:barDir val="col"/>
        <c:grouping val="clustered"/>
        <c:varyColors val="0"/>
        <c:ser>
          <c:idx val="0"/>
          <c:order val="0"/>
          <c:tx>
            <c:strRef>
              <c:f>'weather data'!$K$6:$K$7</c:f>
              <c:strCache>
                <c:ptCount val="1"/>
                <c:pt idx="0">
                  <c:v>YES</c:v>
                </c:pt>
              </c:strCache>
            </c:strRef>
          </c:tx>
          <c:invertIfNegative val="0"/>
          <c:cat>
            <c:strRef>
              <c:f>'weather data'!$J$8:$J$37</c:f>
              <c:strCache>
                <c:ptCount val="29"/>
                <c:pt idx="0">
                  <c:v>Ahmednagar</c:v>
                </c:pt>
                <c:pt idx="1">
                  <c:v>Akola</c:v>
                </c:pt>
                <c:pt idx="2">
                  <c:v>Amravati</c:v>
                </c:pt>
                <c:pt idx="3">
                  <c:v>Aurangabad</c:v>
                </c:pt>
                <c:pt idx="4">
                  <c:v>Beed</c:v>
                </c:pt>
                <c:pt idx="5">
                  <c:v>Buldhana</c:v>
                </c:pt>
                <c:pt idx="6">
                  <c:v>Chandrapur</c:v>
                </c:pt>
                <c:pt idx="7">
                  <c:v>Dhule</c:v>
                </c:pt>
                <c:pt idx="8">
                  <c:v>Hingloi</c:v>
                </c:pt>
                <c:pt idx="9">
                  <c:v>Jalgaon</c:v>
                </c:pt>
                <c:pt idx="10">
                  <c:v>Jalna</c:v>
                </c:pt>
                <c:pt idx="11">
                  <c:v>Kolhapur</c:v>
                </c:pt>
                <c:pt idx="12">
                  <c:v>Latur</c:v>
                </c:pt>
                <c:pt idx="13">
                  <c:v>Nagpur</c:v>
                </c:pt>
                <c:pt idx="14">
                  <c:v>Nanded</c:v>
                </c:pt>
                <c:pt idx="15">
                  <c:v>Nandurbar</c:v>
                </c:pt>
                <c:pt idx="16">
                  <c:v>Nashik</c:v>
                </c:pt>
                <c:pt idx="17">
                  <c:v>Osmanabad</c:v>
                </c:pt>
                <c:pt idx="18">
                  <c:v>Parbhani</c:v>
                </c:pt>
                <c:pt idx="19">
                  <c:v>Pune</c:v>
                </c:pt>
                <c:pt idx="20">
                  <c:v>Raigad</c:v>
                </c:pt>
                <c:pt idx="21">
                  <c:v>Ratnagari</c:v>
                </c:pt>
                <c:pt idx="22">
                  <c:v>Sangli</c:v>
                </c:pt>
                <c:pt idx="23">
                  <c:v>Satara</c:v>
                </c:pt>
                <c:pt idx="24">
                  <c:v>Sindhudurg</c:v>
                </c:pt>
                <c:pt idx="25">
                  <c:v>Solapur</c:v>
                </c:pt>
                <c:pt idx="26">
                  <c:v>Wardha</c:v>
                </c:pt>
                <c:pt idx="27">
                  <c:v>Washim</c:v>
                </c:pt>
                <c:pt idx="28">
                  <c:v>Yavatmal</c:v>
                </c:pt>
              </c:strCache>
            </c:strRef>
          </c:cat>
          <c:val>
            <c:numRef>
              <c:f>'weather data'!$K$8:$K$37</c:f>
              <c:numCache>
                <c:formatCode>General</c:formatCode>
                <c:ptCount val="29"/>
                <c:pt idx="0">
                  <c:v>3</c:v>
                </c:pt>
                <c:pt idx="1">
                  <c:v>1</c:v>
                </c:pt>
                <c:pt idx="2">
                  <c:v>3</c:v>
                </c:pt>
                <c:pt idx="3">
                  <c:v>4</c:v>
                </c:pt>
                <c:pt idx="4">
                  <c:v>4</c:v>
                </c:pt>
                <c:pt idx="5">
                  <c:v>1</c:v>
                </c:pt>
                <c:pt idx="6">
                  <c:v>3</c:v>
                </c:pt>
                <c:pt idx="7">
                  <c:v>1</c:v>
                </c:pt>
                <c:pt idx="8">
                  <c:v>5</c:v>
                </c:pt>
                <c:pt idx="9">
                  <c:v>4</c:v>
                </c:pt>
                <c:pt idx="10">
                  <c:v>10</c:v>
                </c:pt>
                <c:pt idx="11">
                  <c:v>1</c:v>
                </c:pt>
                <c:pt idx="12">
                  <c:v>5</c:v>
                </c:pt>
                <c:pt idx="13">
                  <c:v>3</c:v>
                </c:pt>
                <c:pt idx="14">
                  <c:v>5</c:v>
                </c:pt>
                <c:pt idx="15">
                  <c:v>7</c:v>
                </c:pt>
                <c:pt idx="16">
                  <c:v>3</c:v>
                </c:pt>
                <c:pt idx="17">
                  <c:v>3</c:v>
                </c:pt>
                <c:pt idx="18">
                  <c:v>6</c:v>
                </c:pt>
                <c:pt idx="19">
                  <c:v>1</c:v>
                </c:pt>
                <c:pt idx="20">
                  <c:v>1</c:v>
                </c:pt>
                <c:pt idx="21">
                  <c:v>4</c:v>
                </c:pt>
                <c:pt idx="22">
                  <c:v>3</c:v>
                </c:pt>
                <c:pt idx="23">
                  <c:v>1</c:v>
                </c:pt>
                <c:pt idx="24">
                  <c:v>3</c:v>
                </c:pt>
                <c:pt idx="25">
                  <c:v>4</c:v>
                </c:pt>
                <c:pt idx="26">
                  <c:v>2</c:v>
                </c:pt>
                <c:pt idx="27">
                  <c:v>1</c:v>
                </c:pt>
                <c:pt idx="28">
                  <c:v>3</c:v>
                </c:pt>
              </c:numCache>
            </c:numRef>
          </c:val>
          <c:extLst>
            <c:ext xmlns:c16="http://schemas.microsoft.com/office/drawing/2014/chart" uri="{C3380CC4-5D6E-409C-BE32-E72D297353CC}">
              <c16:uniqueId val="{00000000-1163-452A-B6D3-D3532398C7C3}"/>
            </c:ext>
          </c:extLst>
        </c:ser>
        <c:dLbls>
          <c:showLegendKey val="0"/>
          <c:showVal val="0"/>
          <c:showCatName val="0"/>
          <c:showSerName val="0"/>
          <c:showPercent val="0"/>
          <c:showBubbleSize val="0"/>
        </c:dLbls>
        <c:gapWidth val="150"/>
        <c:axId val="131977216"/>
        <c:axId val="131978752"/>
      </c:barChart>
      <c:catAx>
        <c:axId val="131977216"/>
        <c:scaling>
          <c:orientation val="minMax"/>
        </c:scaling>
        <c:delete val="0"/>
        <c:axPos val="b"/>
        <c:numFmt formatCode="General" sourceLinked="0"/>
        <c:majorTickMark val="out"/>
        <c:minorTickMark val="none"/>
        <c:tickLblPos val="nextTo"/>
        <c:crossAx val="131978752"/>
        <c:crosses val="autoZero"/>
        <c:auto val="1"/>
        <c:lblAlgn val="ctr"/>
        <c:lblOffset val="100"/>
        <c:noMultiLvlLbl val="0"/>
      </c:catAx>
      <c:valAx>
        <c:axId val="131978752"/>
        <c:scaling>
          <c:orientation val="minMax"/>
        </c:scaling>
        <c:delete val="0"/>
        <c:axPos val="l"/>
        <c:majorGridlines/>
        <c:numFmt formatCode="General" sourceLinked="1"/>
        <c:majorTickMark val="out"/>
        <c:minorTickMark val="none"/>
        <c:tickLblPos val="nextTo"/>
        <c:crossAx val="131977216"/>
        <c:crosses val="autoZero"/>
        <c:crossBetween val="between"/>
      </c:valAx>
    </c:plotArea>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Data.xlsx]Sheet9!PivotTable9</c:name>
    <c:fmtId val="-1"/>
  </c:pivotSource>
  <c:chart>
    <c:autoTitleDeleted val="1"/>
    <c:pivotFmts>
      <c:pivotFmt>
        <c:idx val="0"/>
        <c:marker>
          <c:symbol val="none"/>
        </c:marker>
      </c:pivotFmt>
      <c:pivotFmt>
        <c:idx val="1"/>
        <c:marker>
          <c:symbol val="none"/>
        </c:marker>
      </c:pivotFmt>
      <c:pivotFmt>
        <c:idx val="2"/>
        <c:marker>
          <c:symbol val="none"/>
        </c:marker>
      </c:pivotFmt>
      <c:pivotFmt>
        <c:idx val="3"/>
        <c:marker>
          <c:symbol val="none"/>
        </c:marker>
      </c:pivotFmt>
    </c:pivotFmts>
    <c:plotArea>
      <c:layout/>
      <c:barChart>
        <c:barDir val="col"/>
        <c:grouping val="clustered"/>
        <c:varyColors val="0"/>
        <c:ser>
          <c:idx val="0"/>
          <c:order val="0"/>
          <c:tx>
            <c:strRef>
              <c:f>Sheet9!$G$5:$G$6</c:f>
              <c:strCache>
                <c:ptCount val="1"/>
                <c:pt idx="0">
                  <c:v>YES</c:v>
                </c:pt>
              </c:strCache>
            </c:strRef>
          </c:tx>
          <c:invertIfNegative val="0"/>
          <c:cat>
            <c:strRef>
              <c:f>Sheet9!$F$7:$F$34</c:f>
              <c:strCache>
                <c:ptCount val="27"/>
                <c:pt idx="0">
                  <c:v>Ahmednagar</c:v>
                </c:pt>
                <c:pt idx="1">
                  <c:v>Akola</c:v>
                </c:pt>
                <c:pt idx="2">
                  <c:v>Amravati</c:v>
                </c:pt>
                <c:pt idx="3">
                  <c:v>Aurangabad</c:v>
                </c:pt>
                <c:pt idx="4">
                  <c:v>Beed</c:v>
                </c:pt>
                <c:pt idx="5">
                  <c:v>Buldhana</c:v>
                </c:pt>
                <c:pt idx="6">
                  <c:v>Chandrapur</c:v>
                </c:pt>
                <c:pt idx="7">
                  <c:v>Dhule</c:v>
                </c:pt>
                <c:pt idx="8">
                  <c:v>Hingloi</c:v>
                </c:pt>
                <c:pt idx="9">
                  <c:v>Jalgaon</c:v>
                </c:pt>
                <c:pt idx="10">
                  <c:v>Jalna</c:v>
                </c:pt>
                <c:pt idx="11">
                  <c:v>Kolhapur</c:v>
                </c:pt>
                <c:pt idx="12">
                  <c:v>Latur</c:v>
                </c:pt>
                <c:pt idx="13">
                  <c:v>Nanded</c:v>
                </c:pt>
                <c:pt idx="14">
                  <c:v>Nandurbar</c:v>
                </c:pt>
                <c:pt idx="15">
                  <c:v>Nashik</c:v>
                </c:pt>
                <c:pt idx="16">
                  <c:v>Osmanabad</c:v>
                </c:pt>
                <c:pt idx="17">
                  <c:v>Parbhani</c:v>
                </c:pt>
                <c:pt idx="18">
                  <c:v>Pune</c:v>
                </c:pt>
                <c:pt idx="19">
                  <c:v>Ratnagari</c:v>
                </c:pt>
                <c:pt idx="20">
                  <c:v>Sangli</c:v>
                </c:pt>
                <c:pt idx="21">
                  <c:v>Satara</c:v>
                </c:pt>
                <c:pt idx="22">
                  <c:v>Sindhudurg</c:v>
                </c:pt>
                <c:pt idx="23">
                  <c:v>Solapur</c:v>
                </c:pt>
                <c:pt idx="24">
                  <c:v>Thane</c:v>
                </c:pt>
                <c:pt idx="25">
                  <c:v>Washim</c:v>
                </c:pt>
                <c:pt idx="26">
                  <c:v>Yavatmal</c:v>
                </c:pt>
              </c:strCache>
            </c:strRef>
          </c:cat>
          <c:val>
            <c:numRef>
              <c:f>Sheet9!$G$7:$G$34</c:f>
              <c:numCache>
                <c:formatCode>General</c:formatCode>
                <c:ptCount val="27"/>
                <c:pt idx="0">
                  <c:v>3</c:v>
                </c:pt>
                <c:pt idx="1">
                  <c:v>3</c:v>
                </c:pt>
                <c:pt idx="2">
                  <c:v>3</c:v>
                </c:pt>
                <c:pt idx="3">
                  <c:v>5</c:v>
                </c:pt>
                <c:pt idx="4">
                  <c:v>2</c:v>
                </c:pt>
                <c:pt idx="5">
                  <c:v>2</c:v>
                </c:pt>
                <c:pt idx="6">
                  <c:v>3</c:v>
                </c:pt>
                <c:pt idx="7">
                  <c:v>4</c:v>
                </c:pt>
                <c:pt idx="8">
                  <c:v>5</c:v>
                </c:pt>
                <c:pt idx="9">
                  <c:v>4</c:v>
                </c:pt>
                <c:pt idx="10">
                  <c:v>7</c:v>
                </c:pt>
                <c:pt idx="11">
                  <c:v>3</c:v>
                </c:pt>
                <c:pt idx="12">
                  <c:v>6</c:v>
                </c:pt>
                <c:pt idx="13">
                  <c:v>2</c:v>
                </c:pt>
                <c:pt idx="14">
                  <c:v>3</c:v>
                </c:pt>
                <c:pt idx="15">
                  <c:v>5</c:v>
                </c:pt>
                <c:pt idx="16">
                  <c:v>4</c:v>
                </c:pt>
                <c:pt idx="17">
                  <c:v>3</c:v>
                </c:pt>
                <c:pt idx="18">
                  <c:v>3</c:v>
                </c:pt>
                <c:pt idx="19">
                  <c:v>1</c:v>
                </c:pt>
                <c:pt idx="20">
                  <c:v>1</c:v>
                </c:pt>
                <c:pt idx="21">
                  <c:v>3</c:v>
                </c:pt>
                <c:pt idx="22">
                  <c:v>4</c:v>
                </c:pt>
                <c:pt idx="23">
                  <c:v>3</c:v>
                </c:pt>
                <c:pt idx="24">
                  <c:v>2</c:v>
                </c:pt>
                <c:pt idx="25">
                  <c:v>1</c:v>
                </c:pt>
                <c:pt idx="26">
                  <c:v>1</c:v>
                </c:pt>
              </c:numCache>
            </c:numRef>
          </c:val>
          <c:extLst>
            <c:ext xmlns:c16="http://schemas.microsoft.com/office/drawing/2014/chart" uri="{C3380CC4-5D6E-409C-BE32-E72D297353CC}">
              <c16:uniqueId val="{00000000-EA8A-44FC-A56B-A8413CB7A56B}"/>
            </c:ext>
          </c:extLst>
        </c:ser>
        <c:dLbls>
          <c:showLegendKey val="0"/>
          <c:showVal val="0"/>
          <c:showCatName val="0"/>
          <c:showSerName val="0"/>
          <c:showPercent val="0"/>
          <c:showBubbleSize val="0"/>
        </c:dLbls>
        <c:gapWidth val="150"/>
        <c:axId val="130952576"/>
        <c:axId val="130970752"/>
      </c:barChart>
      <c:catAx>
        <c:axId val="130952576"/>
        <c:scaling>
          <c:orientation val="minMax"/>
        </c:scaling>
        <c:delete val="0"/>
        <c:axPos val="b"/>
        <c:numFmt formatCode="General" sourceLinked="0"/>
        <c:majorTickMark val="out"/>
        <c:minorTickMark val="none"/>
        <c:tickLblPos val="nextTo"/>
        <c:crossAx val="130970752"/>
        <c:crosses val="autoZero"/>
        <c:auto val="1"/>
        <c:lblAlgn val="ctr"/>
        <c:lblOffset val="100"/>
        <c:noMultiLvlLbl val="0"/>
      </c:catAx>
      <c:valAx>
        <c:axId val="130970752"/>
        <c:scaling>
          <c:orientation val="minMax"/>
        </c:scaling>
        <c:delete val="0"/>
        <c:axPos val="l"/>
        <c:majorGridlines/>
        <c:numFmt formatCode="General" sourceLinked="1"/>
        <c:majorTickMark val="out"/>
        <c:minorTickMark val="none"/>
        <c:tickLblPos val="nextTo"/>
        <c:crossAx val="130952576"/>
        <c:crosses val="autoZero"/>
        <c:crossBetween val="between"/>
      </c:valAx>
    </c:plotArea>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Data.xlsx]Sheet9!PivotTable10</c:name>
    <c:fmtId val="-1"/>
  </c:pivotSource>
  <c:chart>
    <c:autoTitleDeleted val="1"/>
    <c:pivotFmts>
      <c:pivotFmt>
        <c:idx val="0"/>
        <c:marker>
          <c:symbol val="none"/>
        </c:marker>
      </c:pivotFmt>
      <c:pivotFmt>
        <c:idx val="1"/>
        <c:marker>
          <c:symbol val="none"/>
        </c:marker>
      </c:pivotFmt>
      <c:pivotFmt>
        <c:idx val="2"/>
        <c:marker>
          <c:symbol val="none"/>
        </c:marker>
      </c:pivotFmt>
      <c:pivotFmt>
        <c:idx val="3"/>
        <c:marker>
          <c:symbol val="none"/>
        </c:marker>
      </c:pivotFmt>
    </c:pivotFmts>
    <c:plotArea>
      <c:layout/>
      <c:barChart>
        <c:barDir val="col"/>
        <c:grouping val="clustered"/>
        <c:varyColors val="0"/>
        <c:ser>
          <c:idx val="0"/>
          <c:order val="0"/>
          <c:tx>
            <c:strRef>
              <c:f>Sheet9!$P$6:$P$7</c:f>
              <c:strCache>
                <c:ptCount val="1"/>
                <c:pt idx="0">
                  <c:v>YES</c:v>
                </c:pt>
              </c:strCache>
            </c:strRef>
          </c:tx>
          <c:invertIfNegative val="0"/>
          <c:cat>
            <c:strRef>
              <c:f>Sheet9!$O$8:$O$38</c:f>
              <c:strCache>
                <c:ptCount val="30"/>
                <c:pt idx="0">
                  <c:v>Ahmednagar</c:v>
                </c:pt>
                <c:pt idx="1">
                  <c:v>Akola</c:v>
                </c:pt>
                <c:pt idx="2">
                  <c:v>Amravati</c:v>
                </c:pt>
                <c:pt idx="3">
                  <c:v>Aurangabad</c:v>
                </c:pt>
                <c:pt idx="4">
                  <c:v>Beed</c:v>
                </c:pt>
                <c:pt idx="5">
                  <c:v>Buldhana</c:v>
                </c:pt>
                <c:pt idx="6">
                  <c:v>Chandrapur</c:v>
                </c:pt>
                <c:pt idx="7">
                  <c:v>Dhule</c:v>
                </c:pt>
                <c:pt idx="8">
                  <c:v>Hingloi</c:v>
                </c:pt>
                <c:pt idx="9">
                  <c:v>Jalgaon</c:v>
                </c:pt>
                <c:pt idx="10">
                  <c:v>Jalna</c:v>
                </c:pt>
                <c:pt idx="11">
                  <c:v>Kolhapur</c:v>
                </c:pt>
                <c:pt idx="12">
                  <c:v>Latur</c:v>
                </c:pt>
                <c:pt idx="13">
                  <c:v>Nagpur</c:v>
                </c:pt>
                <c:pt idx="14">
                  <c:v>Nanded</c:v>
                </c:pt>
                <c:pt idx="15">
                  <c:v>Nandurbar</c:v>
                </c:pt>
                <c:pt idx="16">
                  <c:v>Nashik</c:v>
                </c:pt>
                <c:pt idx="17">
                  <c:v>Osmanabad</c:v>
                </c:pt>
                <c:pt idx="18">
                  <c:v>Parbhani</c:v>
                </c:pt>
                <c:pt idx="19">
                  <c:v>Pune</c:v>
                </c:pt>
                <c:pt idx="20">
                  <c:v>Raigad</c:v>
                </c:pt>
                <c:pt idx="21">
                  <c:v>Ratnagari</c:v>
                </c:pt>
                <c:pt idx="22">
                  <c:v>Sangli</c:v>
                </c:pt>
                <c:pt idx="23">
                  <c:v>Satara</c:v>
                </c:pt>
                <c:pt idx="24">
                  <c:v>Sindhudurg</c:v>
                </c:pt>
                <c:pt idx="25">
                  <c:v>Solapur</c:v>
                </c:pt>
                <c:pt idx="26">
                  <c:v>Thane</c:v>
                </c:pt>
                <c:pt idx="27">
                  <c:v>Wardha</c:v>
                </c:pt>
                <c:pt idx="28">
                  <c:v>Washim</c:v>
                </c:pt>
                <c:pt idx="29">
                  <c:v>Yavatmal</c:v>
                </c:pt>
              </c:strCache>
            </c:strRef>
          </c:cat>
          <c:val>
            <c:numRef>
              <c:f>Sheet9!$P$8:$P$38</c:f>
              <c:numCache>
                <c:formatCode>General</c:formatCode>
                <c:ptCount val="30"/>
                <c:pt idx="0">
                  <c:v>9</c:v>
                </c:pt>
                <c:pt idx="1">
                  <c:v>7</c:v>
                </c:pt>
                <c:pt idx="2">
                  <c:v>8</c:v>
                </c:pt>
                <c:pt idx="3">
                  <c:v>7</c:v>
                </c:pt>
                <c:pt idx="4">
                  <c:v>8</c:v>
                </c:pt>
                <c:pt idx="5">
                  <c:v>6</c:v>
                </c:pt>
                <c:pt idx="6">
                  <c:v>6</c:v>
                </c:pt>
                <c:pt idx="7">
                  <c:v>5</c:v>
                </c:pt>
                <c:pt idx="8">
                  <c:v>6</c:v>
                </c:pt>
                <c:pt idx="9">
                  <c:v>6</c:v>
                </c:pt>
                <c:pt idx="10">
                  <c:v>10</c:v>
                </c:pt>
                <c:pt idx="11">
                  <c:v>10</c:v>
                </c:pt>
                <c:pt idx="12">
                  <c:v>7</c:v>
                </c:pt>
                <c:pt idx="13">
                  <c:v>9</c:v>
                </c:pt>
                <c:pt idx="14">
                  <c:v>8</c:v>
                </c:pt>
                <c:pt idx="15">
                  <c:v>10</c:v>
                </c:pt>
                <c:pt idx="16">
                  <c:v>6</c:v>
                </c:pt>
                <c:pt idx="17">
                  <c:v>5</c:v>
                </c:pt>
                <c:pt idx="18">
                  <c:v>8</c:v>
                </c:pt>
                <c:pt idx="19">
                  <c:v>8</c:v>
                </c:pt>
                <c:pt idx="20">
                  <c:v>6</c:v>
                </c:pt>
                <c:pt idx="21">
                  <c:v>5</c:v>
                </c:pt>
                <c:pt idx="22">
                  <c:v>7</c:v>
                </c:pt>
                <c:pt idx="23">
                  <c:v>8</c:v>
                </c:pt>
                <c:pt idx="24">
                  <c:v>7</c:v>
                </c:pt>
                <c:pt idx="25">
                  <c:v>9</c:v>
                </c:pt>
                <c:pt idx="26">
                  <c:v>8</c:v>
                </c:pt>
                <c:pt idx="27">
                  <c:v>9</c:v>
                </c:pt>
                <c:pt idx="28">
                  <c:v>8</c:v>
                </c:pt>
                <c:pt idx="29">
                  <c:v>9</c:v>
                </c:pt>
              </c:numCache>
            </c:numRef>
          </c:val>
          <c:extLst>
            <c:ext xmlns:c16="http://schemas.microsoft.com/office/drawing/2014/chart" uri="{C3380CC4-5D6E-409C-BE32-E72D297353CC}">
              <c16:uniqueId val="{00000000-C449-4F57-8CD9-D52346828AF1}"/>
            </c:ext>
          </c:extLst>
        </c:ser>
        <c:dLbls>
          <c:showLegendKey val="0"/>
          <c:showVal val="0"/>
          <c:showCatName val="0"/>
          <c:showSerName val="0"/>
          <c:showPercent val="0"/>
          <c:showBubbleSize val="0"/>
        </c:dLbls>
        <c:gapWidth val="150"/>
        <c:axId val="182851456"/>
        <c:axId val="182852992"/>
      </c:barChart>
      <c:catAx>
        <c:axId val="182851456"/>
        <c:scaling>
          <c:orientation val="minMax"/>
        </c:scaling>
        <c:delete val="0"/>
        <c:axPos val="b"/>
        <c:numFmt formatCode="General" sourceLinked="0"/>
        <c:majorTickMark val="out"/>
        <c:minorTickMark val="none"/>
        <c:tickLblPos val="nextTo"/>
        <c:crossAx val="182852992"/>
        <c:crosses val="autoZero"/>
        <c:auto val="1"/>
        <c:lblAlgn val="ctr"/>
        <c:lblOffset val="100"/>
        <c:noMultiLvlLbl val="0"/>
      </c:catAx>
      <c:valAx>
        <c:axId val="182852992"/>
        <c:scaling>
          <c:orientation val="minMax"/>
        </c:scaling>
        <c:delete val="0"/>
        <c:axPos val="l"/>
        <c:majorGridlines/>
        <c:numFmt formatCode="General" sourceLinked="1"/>
        <c:majorTickMark val="out"/>
        <c:minorTickMark val="none"/>
        <c:tickLblPos val="nextTo"/>
        <c:crossAx val="182851456"/>
        <c:crosses val="autoZero"/>
        <c:crossBetween val="between"/>
      </c:valAx>
    </c:plotArea>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Data.xlsx]Sheet9!PivotTable11</c:name>
    <c:fmtId val="-1"/>
  </c:pivotSource>
  <c:chart>
    <c:autoTitleDeleted val="1"/>
    <c:pivotFmts>
      <c:pivotFmt>
        <c:idx val="0"/>
        <c:marker>
          <c:symbol val="none"/>
        </c:marker>
      </c:pivotFmt>
      <c:pivotFmt>
        <c:idx val="1"/>
        <c:marker>
          <c:symbol val="none"/>
        </c:marker>
      </c:pivotFmt>
      <c:pivotFmt>
        <c:idx val="2"/>
        <c:marker>
          <c:symbol val="none"/>
        </c:marker>
      </c:pivotFmt>
      <c:pivotFmt>
        <c:idx val="3"/>
        <c:marker>
          <c:symbol val="none"/>
        </c:marker>
      </c:pivotFmt>
      <c:pivotFmt>
        <c:idx val="4"/>
        <c:marker>
          <c:symbol val="none"/>
        </c:marker>
      </c:pivotFmt>
    </c:pivotFmts>
    <c:plotArea>
      <c:layout/>
      <c:barChart>
        <c:barDir val="col"/>
        <c:grouping val="clustered"/>
        <c:varyColors val="0"/>
        <c:ser>
          <c:idx val="0"/>
          <c:order val="0"/>
          <c:tx>
            <c:strRef>
              <c:f>Sheet9!$AA$5:$AA$6</c:f>
              <c:strCache>
                <c:ptCount val="1"/>
                <c:pt idx="0">
                  <c:v>NO</c:v>
                </c:pt>
              </c:strCache>
            </c:strRef>
          </c:tx>
          <c:invertIfNegative val="0"/>
          <c:cat>
            <c:strRef>
              <c:f>Sheet9!$Z$7:$Z$36</c:f>
              <c:strCache>
                <c:ptCount val="29"/>
                <c:pt idx="0">
                  <c:v>Ahmednagar</c:v>
                </c:pt>
                <c:pt idx="1">
                  <c:v>Akola</c:v>
                </c:pt>
                <c:pt idx="2">
                  <c:v>Aurangabad</c:v>
                </c:pt>
                <c:pt idx="3">
                  <c:v>Beed</c:v>
                </c:pt>
                <c:pt idx="4">
                  <c:v>Buldhana</c:v>
                </c:pt>
                <c:pt idx="5">
                  <c:v>Chandrapur</c:v>
                </c:pt>
                <c:pt idx="6">
                  <c:v>Dhule</c:v>
                </c:pt>
                <c:pt idx="7">
                  <c:v>Hingloi</c:v>
                </c:pt>
                <c:pt idx="8">
                  <c:v>Jalgaon</c:v>
                </c:pt>
                <c:pt idx="9">
                  <c:v>Jalna</c:v>
                </c:pt>
                <c:pt idx="10">
                  <c:v>Kolhapur</c:v>
                </c:pt>
                <c:pt idx="11">
                  <c:v>Latur</c:v>
                </c:pt>
                <c:pt idx="12">
                  <c:v>Nagpur</c:v>
                </c:pt>
                <c:pt idx="13">
                  <c:v>Nanded</c:v>
                </c:pt>
                <c:pt idx="14">
                  <c:v>Nandurbar</c:v>
                </c:pt>
                <c:pt idx="15">
                  <c:v>Nashik</c:v>
                </c:pt>
                <c:pt idx="16">
                  <c:v>Osmanabad</c:v>
                </c:pt>
                <c:pt idx="17">
                  <c:v>Parbhani</c:v>
                </c:pt>
                <c:pt idx="18">
                  <c:v>Pune</c:v>
                </c:pt>
                <c:pt idx="19">
                  <c:v>Raigad</c:v>
                </c:pt>
                <c:pt idx="20">
                  <c:v>Ratnagari</c:v>
                </c:pt>
                <c:pt idx="21">
                  <c:v>Sangli</c:v>
                </c:pt>
                <c:pt idx="22">
                  <c:v>Satara</c:v>
                </c:pt>
                <c:pt idx="23">
                  <c:v>Sindhudurg</c:v>
                </c:pt>
                <c:pt idx="24">
                  <c:v>Solapur</c:v>
                </c:pt>
                <c:pt idx="25">
                  <c:v>Thane</c:v>
                </c:pt>
                <c:pt idx="26">
                  <c:v>Wardha</c:v>
                </c:pt>
                <c:pt idx="27">
                  <c:v>Washim</c:v>
                </c:pt>
                <c:pt idx="28">
                  <c:v>Yavatmal</c:v>
                </c:pt>
              </c:strCache>
            </c:strRef>
          </c:cat>
          <c:val>
            <c:numRef>
              <c:f>Sheet9!$AA$7:$AA$36</c:f>
              <c:numCache>
                <c:formatCode>General</c:formatCode>
                <c:ptCount val="29"/>
                <c:pt idx="0">
                  <c:v>7</c:v>
                </c:pt>
                <c:pt idx="1">
                  <c:v>2</c:v>
                </c:pt>
                <c:pt idx="2">
                  <c:v>4</c:v>
                </c:pt>
                <c:pt idx="3">
                  <c:v>4</c:v>
                </c:pt>
                <c:pt idx="4">
                  <c:v>1</c:v>
                </c:pt>
                <c:pt idx="5">
                  <c:v>5</c:v>
                </c:pt>
                <c:pt idx="6">
                  <c:v>3</c:v>
                </c:pt>
                <c:pt idx="7">
                  <c:v>5</c:v>
                </c:pt>
                <c:pt idx="8">
                  <c:v>3</c:v>
                </c:pt>
                <c:pt idx="9">
                  <c:v>8</c:v>
                </c:pt>
                <c:pt idx="10">
                  <c:v>2</c:v>
                </c:pt>
                <c:pt idx="11">
                  <c:v>4</c:v>
                </c:pt>
                <c:pt idx="12">
                  <c:v>2</c:v>
                </c:pt>
                <c:pt idx="13">
                  <c:v>5</c:v>
                </c:pt>
                <c:pt idx="14">
                  <c:v>4</c:v>
                </c:pt>
                <c:pt idx="15">
                  <c:v>3</c:v>
                </c:pt>
                <c:pt idx="16">
                  <c:v>5</c:v>
                </c:pt>
                <c:pt idx="17">
                  <c:v>7</c:v>
                </c:pt>
                <c:pt idx="18">
                  <c:v>1</c:v>
                </c:pt>
                <c:pt idx="19">
                  <c:v>2</c:v>
                </c:pt>
                <c:pt idx="20">
                  <c:v>6</c:v>
                </c:pt>
                <c:pt idx="21">
                  <c:v>4</c:v>
                </c:pt>
                <c:pt idx="22">
                  <c:v>4</c:v>
                </c:pt>
                <c:pt idx="23">
                  <c:v>1</c:v>
                </c:pt>
                <c:pt idx="24">
                  <c:v>7</c:v>
                </c:pt>
                <c:pt idx="25">
                  <c:v>6</c:v>
                </c:pt>
                <c:pt idx="26">
                  <c:v>2</c:v>
                </c:pt>
                <c:pt idx="27">
                  <c:v>2</c:v>
                </c:pt>
                <c:pt idx="28">
                  <c:v>2</c:v>
                </c:pt>
              </c:numCache>
            </c:numRef>
          </c:val>
          <c:extLst>
            <c:ext xmlns:c16="http://schemas.microsoft.com/office/drawing/2014/chart" uri="{C3380CC4-5D6E-409C-BE32-E72D297353CC}">
              <c16:uniqueId val="{00000000-AB25-40E6-ADB5-DD9C5A497AC8}"/>
            </c:ext>
          </c:extLst>
        </c:ser>
        <c:dLbls>
          <c:showLegendKey val="0"/>
          <c:showVal val="0"/>
          <c:showCatName val="0"/>
          <c:showSerName val="0"/>
          <c:showPercent val="0"/>
          <c:showBubbleSize val="0"/>
        </c:dLbls>
        <c:gapWidth val="150"/>
        <c:axId val="131633536"/>
        <c:axId val="131635072"/>
      </c:barChart>
      <c:catAx>
        <c:axId val="131633536"/>
        <c:scaling>
          <c:orientation val="minMax"/>
        </c:scaling>
        <c:delete val="0"/>
        <c:axPos val="b"/>
        <c:numFmt formatCode="General" sourceLinked="0"/>
        <c:majorTickMark val="out"/>
        <c:minorTickMark val="none"/>
        <c:tickLblPos val="nextTo"/>
        <c:crossAx val="131635072"/>
        <c:crosses val="autoZero"/>
        <c:auto val="1"/>
        <c:lblAlgn val="ctr"/>
        <c:lblOffset val="100"/>
        <c:noMultiLvlLbl val="0"/>
      </c:catAx>
      <c:valAx>
        <c:axId val="131635072"/>
        <c:scaling>
          <c:orientation val="minMax"/>
        </c:scaling>
        <c:delete val="0"/>
        <c:axPos val="l"/>
        <c:majorGridlines/>
        <c:numFmt formatCode="General" sourceLinked="1"/>
        <c:majorTickMark val="out"/>
        <c:minorTickMark val="none"/>
        <c:tickLblPos val="nextTo"/>
        <c:crossAx val="131633536"/>
        <c:crosses val="autoZero"/>
        <c:crossBetween val="between"/>
      </c:valAx>
    </c:plotArea>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Data.xlsx]Loans!PivotTable1</c:name>
    <c:fmtId val="3"/>
  </c:pivotSource>
  <c:chart>
    <c:autoTitleDeleted val="1"/>
    <c:pivotFmts>
      <c:pivotFmt>
        <c:idx val="0"/>
        <c:marker>
          <c:symbol val="none"/>
        </c:marker>
      </c:pivotFmt>
      <c:pivotFmt>
        <c:idx val="1"/>
        <c:marker>
          <c:symbol val="none"/>
        </c:marker>
      </c:pivotFmt>
      <c:pivotFmt>
        <c:idx val="2"/>
        <c:marker>
          <c:symbol val="none"/>
        </c:marker>
      </c:pivotFmt>
      <c:pivotFmt>
        <c:idx val="3"/>
        <c:marker>
          <c:symbol val="none"/>
        </c:marker>
      </c:pivotFmt>
      <c:pivotFmt>
        <c:idx val="4"/>
        <c:marker>
          <c:symbol val="none"/>
        </c:marker>
      </c:pivotFmt>
    </c:pivotFmts>
    <c:plotArea>
      <c:layout/>
      <c:barChart>
        <c:barDir val="col"/>
        <c:grouping val="clustered"/>
        <c:varyColors val="0"/>
        <c:ser>
          <c:idx val="0"/>
          <c:order val="0"/>
          <c:tx>
            <c:strRef>
              <c:f>Loans!$CR$6:$CR$7</c:f>
              <c:strCache>
                <c:ptCount val="1"/>
                <c:pt idx="0">
                  <c:v>YES</c:v>
                </c:pt>
              </c:strCache>
            </c:strRef>
          </c:tx>
          <c:invertIfNegative val="0"/>
          <c:cat>
            <c:strRef>
              <c:f>Loans!$CQ$8:$CQ$38</c:f>
              <c:strCache>
                <c:ptCount val="30"/>
                <c:pt idx="0">
                  <c:v>Ahmednagar</c:v>
                </c:pt>
                <c:pt idx="1">
                  <c:v>Akola</c:v>
                </c:pt>
                <c:pt idx="2">
                  <c:v>Amravati</c:v>
                </c:pt>
                <c:pt idx="3">
                  <c:v>Aurangabad</c:v>
                </c:pt>
                <c:pt idx="4">
                  <c:v>Beed</c:v>
                </c:pt>
                <c:pt idx="5">
                  <c:v>Buldhana</c:v>
                </c:pt>
                <c:pt idx="6">
                  <c:v>Chandrapur</c:v>
                </c:pt>
                <c:pt idx="7">
                  <c:v>Dhule</c:v>
                </c:pt>
                <c:pt idx="8">
                  <c:v>Hingloi</c:v>
                </c:pt>
                <c:pt idx="9">
                  <c:v>Jalgaon</c:v>
                </c:pt>
                <c:pt idx="10">
                  <c:v>Jalna</c:v>
                </c:pt>
                <c:pt idx="11">
                  <c:v>Kolhapur</c:v>
                </c:pt>
                <c:pt idx="12">
                  <c:v>Latur</c:v>
                </c:pt>
                <c:pt idx="13">
                  <c:v>Nagpur</c:v>
                </c:pt>
                <c:pt idx="14">
                  <c:v>Nanded</c:v>
                </c:pt>
                <c:pt idx="15">
                  <c:v>Nandurbar</c:v>
                </c:pt>
                <c:pt idx="16">
                  <c:v>Nashik</c:v>
                </c:pt>
                <c:pt idx="17">
                  <c:v>Osmanabad</c:v>
                </c:pt>
                <c:pt idx="18">
                  <c:v>Parbhani</c:v>
                </c:pt>
                <c:pt idx="19">
                  <c:v>Pune</c:v>
                </c:pt>
                <c:pt idx="20">
                  <c:v>Raigad</c:v>
                </c:pt>
                <c:pt idx="21">
                  <c:v>Ratnagari</c:v>
                </c:pt>
                <c:pt idx="22">
                  <c:v>Sangli</c:v>
                </c:pt>
                <c:pt idx="23">
                  <c:v>Satara</c:v>
                </c:pt>
                <c:pt idx="24">
                  <c:v>Sindhudurg</c:v>
                </c:pt>
                <c:pt idx="25">
                  <c:v>Solapur</c:v>
                </c:pt>
                <c:pt idx="26">
                  <c:v>Thane</c:v>
                </c:pt>
                <c:pt idx="27">
                  <c:v>Wardha</c:v>
                </c:pt>
                <c:pt idx="28">
                  <c:v>Washim</c:v>
                </c:pt>
                <c:pt idx="29">
                  <c:v>Yavatmal</c:v>
                </c:pt>
              </c:strCache>
            </c:strRef>
          </c:cat>
          <c:val>
            <c:numRef>
              <c:f>Loans!$CR$8:$CR$38</c:f>
              <c:numCache>
                <c:formatCode>General</c:formatCode>
                <c:ptCount val="30"/>
                <c:pt idx="0">
                  <c:v>10</c:v>
                </c:pt>
                <c:pt idx="1">
                  <c:v>9</c:v>
                </c:pt>
                <c:pt idx="2">
                  <c:v>3</c:v>
                </c:pt>
                <c:pt idx="3">
                  <c:v>9</c:v>
                </c:pt>
                <c:pt idx="4">
                  <c:v>10</c:v>
                </c:pt>
                <c:pt idx="5">
                  <c:v>2</c:v>
                </c:pt>
                <c:pt idx="6">
                  <c:v>5</c:v>
                </c:pt>
                <c:pt idx="7">
                  <c:v>5</c:v>
                </c:pt>
                <c:pt idx="8">
                  <c:v>4</c:v>
                </c:pt>
                <c:pt idx="9">
                  <c:v>3</c:v>
                </c:pt>
                <c:pt idx="10">
                  <c:v>9</c:v>
                </c:pt>
                <c:pt idx="11">
                  <c:v>3</c:v>
                </c:pt>
                <c:pt idx="12">
                  <c:v>7</c:v>
                </c:pt>
                <c:pt idx="13">
                  <c:v>5</c:v>
                </c:pt>
                <c:pt idx="14">
                  <c:v>5</c:v>
                </c:pt>
                <c:pt idx="15">
                  <c:v>4</c:v>
                </c:pt>
                <c:pt idx="16">
                  <c:v>8</c:v>
                </c:pt>
                <c:pt idx="17">
                  <c:v>2</c:v>
                </c:pt>
                <c:pt idx="18">
                  <c:v>6</c:v>
                </c:pt>
                <c:pt idx="19">
                  <c:v>5</c:v>
                </c:pt>
                <c:pt idx="20">
                  <c:v>6</c:v>
                </c:pt>
                <c:pt idx="21">
                  <c:v>5</c:v>
                </c:pt>
                <c:pt idx="22">
                  <c:v>7</c:v>
                </c:pt>
                <c:pt idx="23">
                  <c:v>5</c:v>
                </c:pt>
                <c:pt idx="24">
                  <c:v>4</c:v>
                </c:pt>
                <c:pt idx="25">
                  <c:v>8</c:v>
                </c:pt>
                <c:pt idx="26">
                  <c:v>8</c:v>
                </c:pt>
                <c:pt idx="27">
                  <c:v>3</c:v>
                </c:pt>
                <c:pt idx="28">
                  <c:v>4</c:v>
                </c:pt>
                <c:pt idx="29">
                  <c:v>6</c:v>
                </c:pt>
              </c:numCache>
            </c:numRef>
          </c:val>
          <c:extLst>
            <c:ext xmlns:c16="http://schemas.microsoft.com/office/drawing/2014/chart" uri="{C3380CC4-5D6E-409C-BE32-E72D297353CC}">
              <c16:uniqueId val="{00000000-B465-4805-90F5-9C6D5E17A6B7}"/>
            </c:ext>
          </c:extLst>
        </c:ser>
        <c:dLbls>
          <c:showLegendKey val="0"/>
          <c:showVal val="0"/>
          <c:showCatName val="0"/>
          <c:showSerName val="0"/>
          <c:showPercent val="0"/>
          <c:showBubbleSize val="0"/>
        </c:dLbls>
        <c:gapWidth val="150"/>
        <c:axId val="131660416"/>
        <c:axId val="131694976"/>
      </c:barChart>
      <c:catAx>
        <c:axId val="131660416"/>
        <c:scaling>
          <c:orientation val="minMax"/>
        </c:scaling>
        <c:delete val="0"/>
        <c:axPos val="b"/>
        <c:numFmt formatCode="General" sourceLinked="0"/>
        <c:majorTickMark val="out"/>
        <c:minorTickMark val="none"/>
        <c:tickLblPos val="nextTo"/>
        <c:crossAx val="131694976"/>
        <c:crosses val="autoZero"/>
        <c:auto val="1"/>
        <c:lblAlgn val="ctr"/>
        <c:lblOffset val="100"/>
        <c:noMultiLvlLbl val="0"/>
      </c:catAx>
      <c:valAx>
        <c:axId val="131694976"/>
        <c:scaling>
          <c:orientation val="minMax"/>
        </c:scaling>
        <c:delete val="0"/>
        <c:axPos val="l"/>
        <c:majorGridlines/>
        <c:numFmt formatCode="General" sourceLinked="1"/>
        <c:majorTickMark val="out"/>
        <c:minorTickMark val="none"/>
        <c:tickLblPos val="nextTo"/>
        <c:crossAx val="131660416"/>
        <c:crosses val="autoZero"/>
        <c:crossBetween val="between"/>
      </c:valAx>
    </c:plotArea>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Data.xlsx]Loans!PivotTable3</c:name>
    <c:fmtId val="3"/>
  </c:pivotSource>
  <c:chart>
    <c:autoTitleDeleted val="0"/>
    <c:pivotFmts>
      <c:pivotFmt>
        <c:idx val="0"/>
        <c:marker>
          <c:symbol val="none"/>
        </c:marker>
      </c:pivotFmt>
      <c:pivotFmt>
        <c:idx val="1"/>
        <c:marker>
          <c:symbol val="none"/>
        </c:marker>
      </c:pivotFmt>
      <c:pivotFmt>
        <c:idx val="2"/>
        <c:marker>
          <c:symbol val="none"/>
        </c:marker>
      </c:pivotFmt>
      <c:pivotFmt>
        <c:idx val="3"/>
        <c:marker>
          <c:symbol val="none"/>
        </c:marker>
      </c:pivotFmt>
      <c:pivotFmt>
        <c:idx val="4"/>
        <c:marker>
          <c:symbol val="none"/>
        </c:marker>
      </c:pivotFmt>
      <c:pivotFmt>
        <c:idx val="5"/>
        <c:marker>
          <c:symbol val="none"/>
        </c:marker>
      </c:pivotFmt>
      <c:pivotFmt>
        <c:idx val="6"/>
        <c:marker>
          <c:symbol val="none"/>
        </c:marker>
      </c:pivotFmt>
      <c:pivotFmt>
        <c:idx val="7"/>
        <c:marker>
          <c:symbol val="none"/>
        </c:marker>
      </c:pivotFmt>
      <c:pivotFmt>
        <c:idx val="8"/>
        <c:marker>
          <c:symbol val="none"/>
        </c:marker>
      </c:pivotFmt>
      <c:pivotFmt>
        <c:idx val="9"/>
        <c:marker>
          <c:symbol val="none"/>
        </c:marker>
      </c:pivotFmt>
      <c:pivotFmt>
        <c:idx val="10"/>
        <c:marker>
          <c:symbol val="none"/>
        </c:marker>
      </c:pivotFmt>
    </c:pivotFmts>
    <c:plotArea>
      <c:layout/>
      <c:barChart>
        <c:barDir val="col"/>
        <c:grouping val="clustered"/>
        <c:varyColors val="0"/>
        <c:ser>
          <c:idx val="0"/>
          <c:order val="0"/>
          <c:tx>
            <c:strRef>
              <c:f>Loans!$DB$5:$DB$6</c:f>
              <c:strCache>
                <c:ptCount val="1"/>
                <c:pt idx="0">
                  <c:v>Fully</c:v>
                </c:pt>
              </c:strCache>
            </c:strRef>
          </c:tx>
          <c:invertIfNegative val="0"/>
          <c:cat>
            <c:strRef>
              <c:f>Loans!$DA$7:$DA$37</c:f>
              <c:strCache>
                <c:ptCount val="30"/>
                <c:pt idx="0">
                  <c:v>Ahmednagar</c:v>
                </c:pt>
                <c:pt idx="1">
                  <c:v>Akola</c:v>
                </c:pt>
                <c:pt idx="2">
                  <c:v>Amravati</c:v>
                </c:pt>
                <c:pt idx="3">
                  <c:v>Aurangabad</c:v>
                </c:pt>
                <c:pt idx="4">
                  <c:v>Beed</c:v>
                </c:pt>
                <c:pt idx="5">
                  <c:v>Buldhana</c:v>
                </c:pt>
                <c:pt idx="6">
                  <c:v>Chandrapur</c:v>
                </c:pt>
                <c:pt idx="7">
                  <c:v>Dhule</c:v>
                </c:pt>
                <c:pt idx="8">
                  <c:v>Hingloi</c:v>
                </c:pt>
                <c:pt idx="9">
                  <c:v>Jalgaon</c:v>
                </c:pt>
                <c:pt idx="10">
                  <c:v>Jalna</c:v>
                </c:pt>
                <c:pt idx="11">
                  <c:v>Kolhapur</c:v>
                </c:pt>
                <c:pt idx="12">
                  <c:v>Latur</c:v>
                </c:pt>
                <c:pt idx="13">
                  <c:v>Nagpur</c:v>
                </c:pt>
                <c:pt idx="14">
                  <c:v>Nanded</c:v>
                </c:pt>
                <c:pt idx="15">
                  <c:v>Nandurbar</c:v>
                </c:pt>
                <c:pt idx="16">
                  <c:v>Nashik</c:v>
                </c:pt>
                <c:pt idx="17">
                  <c:v>Osmanabad</c:v>
                </c:pt>
                <c:pt idx="18">
                  <c:v>Parbhani</c:v>
                </c:pt>
                <c:pt idx="19">
                  <c:v>Pune</c:v>
                </c:pt>
                <c:pt idx="20">
                  <c:v>Raigad</c:v>
                </c:pt>
                <c:pt idx="21">
                  <c:v>Ratnagari</c:v>
                </c:pt>
                <c:pt idx="22">
                  <c:v>Sangli</c:v>
                </c:pt>
                <c:pt idx="23">
                  <c:v>Satara</c:v>
                </c:pt>
                <c:pt idx="24">
                  <c:v>Sindhudurg</c:v>
                </c:pt>
                <c:pt idx="25">
                  <c:v>Solapur</c:v>
                </c:pt>
                <c:pt idx="26">
                  <c:v>Thane</c:v>
                </c:pt>
                <c:pt idx="27">
                  <c:v>Wardha</c:v>
                </c:pt>
                <c:pt idx="28">
                  <c:v>Washim</c:v>
                </c:pt>
                <c:pt idx="29">
                  <c:v>Yavatmal</c:v>
                </c:pt>
              </c:strCache>
            </c:strRef>
          </c:cat>
          <c:val>
            <c:numRef>
              <c:f>Loans!$DB$7:$DB$37</c:f>
              <c:numCache>
                <c:formatCode>General</c:formatCode>
                <c:ptCount val="30"/>
                <c:pt idx="0">
                  <c:v>3</c:v>
                </c:pt>
                <c:pt idx="16">
                  <c:v>1</c:v>
                </c:pt>
                <c:pt idx="19">
                  <c:v>1</c:v>
                </c:pt>
                <c:pt idx="23">
                  <c:v>1</c:v>
                </c:pt>
                <c:pt idx="24">
                  <c:v>1</c:v>
                </c:pt>
                <c:pt idx="25">
                  <c:v>1</c:v>
                </c:pt>
              </c:numCache>
            </c:numRef>
          </c:val>
          <c:extLst>
            <c:ext xmlns:c16="http://schemas.microsoft.com/office/drawing/2014/chart" uri="{C3380CC4-5D6E-409C-BE32-E72D297353CC}">
              <c16:uniqueId val="{00000000-DE2D-4875-9D36-183F6DF20658}"/>
            </c:ext>
          </c:extLst>
        </c:ser>
        <c:ser>
          <c:idx val="1"/>
          <c:order val="1"/>
          <c:tx>
            <c:strRef>
              <c:f>Loans!$DC$5:$DC$6</c:f>
              <c:strCache>
                <c:ptCount val="1"/>
                <c:pt idx="0">
                  <c:v>NOne</c:v>
                </c:pt>
              </c:strCache>
            </c:strRef>
          </c:tx>
          <c:invertIfNegative val="0"/>
          <c:cat>
            <c:strRef>
              <c:f>Loans!$DA$7:$DA$37</c:f>
              <c:strCache>
                <c:ptCount val="30"/>
                <c:pt idx="0">
                  <c:v>Ahmednagar</c:v>
                </c:pt>
                <c:pt idx="1">
                  <c:v>Akola</c:v>
                </c:pt>
                <c:pt idx="2">
                  <c:v>Amravati</c:v>
                </c:pt>
                <c:pt idx="3">
                  <c:v>Aurangabad</c:v>
                </c:pt>
                <c:pt idx="4">
                  <c:v>Beed</c:v>
                </c:pt>
                <c:pt idx="5">
                  <c:v>Buldhana</c:v>
                </c:pt>
                <c:pt idx="6">
                  <c:v>Chandrapur</c:v>
                </c:pt>
                <c:pt idx="7">
                  <c:v>Dhule</c:v>
                </c:pt>
                <c:pt idx="8">
                  <c:v>Hingloi</c:v>
                </c:pt>
                <c:pt idx="9">
                  <c:v>Jalgaon</c:v>
                </c:pt>
                <c:pt idx="10">
                  <c:v>Jalna</c:v>
                </c:pt>
                <c:pt idx="11">
                  <c:v>Kolhapur</c:v>
                </c:pt>
                <c:pt idx="12">
                  <c:v>Latur</c:v>
                </c:pt>
                <c:pt idx="13">
                  <c:v>Nagpur</c:v>
                </c:pt>
                <c:pt idx="14">
                  <c:v>Nanded</c:v>
                </c:pt>
                <c:pt idx="15">
                  <c:v>Nandurbar</c:v>
                </c:pt>
                <c:pt idx="16">
                  <c:v>Nashik</c:v>
                </c:pt>
                <c:pt idx="17">
                  <c:v>Osmanabad</c:v>
                </c:pt>
                <c:pt idx="18">
                  <c:v>Parbhani</c:v>
                </c:pt>
                <c:pt idx="19">
                  <c:v>Pune</c:v>
                </c:pt>
                <c:pt idx="20">
                  <c:v>Raigad</c:v>
                </c:pt>
                <c:pt idx="21">
                  <c:v>Ratnagari</c:v>
                </c:pt>
                <c:pt idx="22">
                  <c:v>Sangli</c:v>
                </c:pt>
                <c:pt idx="23">
                  <c:v>Satara</c:v>
                </c:pt>
                <c:pt idx="24">
                  <c:v>Sindhudurg</c:v>
                </c:pt>
                <c:pt idx="25">
                  <c:v>Solapur</c:v>
                </c:pt>
                <c:pt idx="26">
                  <c:v>Thane</c:v>
                </c:pt>
                <c:pt idx="27">
                  <c:v>Wardha</c:v>
                </c:pt>
                <c:pt idx="28">
                  <c:v>Washim</c:v>
                </c:pt>
                <c:pt idx="29">
                  <c:v>Yavatmal</c:v>
                </c:pt>
              </c:strCache>
            </c:strRef>
          </c:cat>
          <c:val>
            <c:numRef>
              <c:f>Loans!$DC$7:$DC$37</c:f>
              <c:numCache>
                <c:formatCode>General</c:formatCode>
                <c:ptCount val="30"/>
                <c:pt idx="0">
                  <c:v>6</c:v>
                </c:pt>
                <c:pt idx="1">
                  <c:v>8</c:v>
                </c:pt>
                <c:pt idx="2">
                  <c:v>2</c:v>
                </c:pt>
                <c:pt idx="3">
                  <c:v>5</c:v>
                </c:pt>
                <c:pt idx="4">
                  <c:v>2</c:v>
                </c:pt>
                <c:pt idx="5">
                  <c:v>1</c:v>
                </c:pt>
                <c:pt idx="6">
                  <c:v>4</c:v>
                </c:pt>
                <c:pt idx="7">
                  <c:v>3</c:v>
                </c:pt>
                <c:pt idx="8">
                  <c:v>3</c:v>
                </c:pt>
                <c:pt idx="9">
                  <c:v>2</c:v>
                </c:pt>
                <c:pt idx="10">
                  <c:v>6</c:v>
                </c:pt>
                <c:pt idx="11">
                  <c:v>3</c:v>
                </c:pt>
                <c:pt idx="12">
                  <c:v>5</c:v>
                </c:pt>
                <c:pt idx="13">
                  <c:v>5</c:v>
                </c:pt>
                <c:pt idx="14">
                  <c:v>4</c:v>
                </c:pt>
                <c:pt idx="15">
                  <c:v>3</c:v>
                </c:pt>
                <c:pt idx="16">
                  <c:v>7</c:v>
                </c:pt>
                <c:pt idx="17">
                  <c:v>2</c:v>
                </c:pt>
                <c:pt idx="18">
                  <c:v>5</c:v>
                </c:pt>
                <c:pt idx="19">
                  <c:v>3</c:v>
                </c:pt>
                <c:pt idx="20">
                  <c:v>5</c:v>
                </c:pt>
                <c:pt idx="21">
                  <c:v>3</c:v>
                </c:pt>
                <c:pt idx="22">
                  <c:v>3</c:v>
                </c:pt>
                <c:pt idx="23">
                  <c:v>2</c:v>
                </c:pt>
                <c:pt idx="24">
                  <c:v>3</c:v>
                </c:pt>
                <c:pt idx="25">
                  <c:v>2</c:v>
                </c:pt>
                <c:pt idx="26">
                  <c:v>4</c:v>
                </c:pt>
                <c:pt idx="28">
                  <c:v>4</c:v>
                </c:pt>
                <c:pt idx="29">
                  <c:v>4</c:v>
                </c:pt>
              </c:numCache>
            </c:numRef>
          </c:val>
          <c:extLst>
            <c:ext xmlns:c16="http://schemas.microsoft.com/office/drawing/2014/chart" uri="{C3380CC4-5D6E-409C-BE32-E72D297353CC}">
              <c16:uniqueId val="{00000001-DE2D-4875-9D36-183F6DF20658}"/>
            </c:ext>
          </c:extLst>
        </c:ser>
        <c:ser>
          <c:idx val="2"/>
          <c:order val="2"/>
          <c:tx>
            <c:strRef>
              <c:f>Loans!$DD$5:$DD$6</c:f>
              <c:strCache>
                <c:ptCount val="1"/>
                <c:pt idx="0">
                  <c:v>Partially</c:v>
                </c:pt>
              </c:strCache>
            </c:strRef>
          </c:tx>
          <c:invertIfNegative val="0"/>
          <c:cat>
            <c:strRef>
              <c:f>Loans!$DA$7:$DA$37</c:f>
              <c:strCache>
                <c:ptCount val="30"/>
                <c:pt idx="0">
                  <c:v>Ahmednagar</c:v>
                </c:pt>
                <c:pt idx="1">
                  <c:v>Akola</c:v>
                </c:pt>
                <c:pt idx="2">
                  <c:v>Amravati</c:v>
                </c:pt>
                <c:pt idx="3">
                  <c:v>Aurangabad</c:v>
                </c:pt>
                <c:pt idx="4">
                  <c:v>Beed</c:v>
                </c:pt>
                <c:pt idx="5">
                  <c:v>Buldhana</c:v>
                </c:pt>
                <c:pt idx="6">
                  <c:v>Chandrapur</c:v>
                </c:pt>
                <c:pt idx="7">
                  <c:v>Dhule</c:v>
                </c:pt>
                <c:pt idx="8">
                  <c:v>Hingloi</c:v>
                </c:pt>
                <c:pt idx="9">
                  <c:v>Jalgaon</c:v>
                </c:pt>
                <c:pt idx="10">
                  <c:v>Jalna</c:v>
                </c:pt>
                <c:pt idx="11">
                  <c:v>Kolhapur</c:v>
                </c:pt>
                <c:pt idx="12">
                  <c:v>Latur</c:v>
                </c:pt>
                <c:pt idx="13">
                  <c:v>Nagpur</c:v>
                </c:pt>
                <c:pt idx="14">
                  <c:v>Nanded</c:v>
                </c:pt>
                <c:pt idx="15">
                  <c:v>Nandurbar</c:v>
                </c:pt>
                <c:pt idx="16">
                  <c:v>Nashik</c:v>
                </c:pt>
                <c:pt idx="17">
                  <c:v>Osmanabad</c:v>
                </c:pt>
                <c:pt idx="18">
                  <c:v>Parbhani</c:v>
                </c:pt>
                <c:pt idx="19">
                  <c:v>Pune</c:v>
                </c:pt>
                <c:pt idx="20">
                  <c:v>Raigad</c:v>
                </c:pt>
                <c:pt idx="21">
                  <c:v>Ratnagari</c:v>
                </c:pt>
                <c:pt idx="22">
                  <c:v>Sangli</c:v>
                </c:pt>
                <c:pt idx="23">
                  <c:v>Satara</c:v>
                </c:pt>
                <c:pt idx="24">
                  <c:v>Sindhudurg</c:v>
                </c:pt>
                <c:pt idx="25">
                  <c:v>Solapur</c:v>
                </c:pt>
                <c:pt idx="26">
                  <c:v>Thane</c:v>
                </c:pt>
                <c:pt idx="27">
                  <c:v>Wardha</c:v>
                </c:pt>
                <c:pt idx="28">
                  <c:v>Washim</c:v>
                </c:pt>
                <c:pt idx="29">
                  <c:v>Yavatmal</c:v>
                </c:pt>
              </c:strCache>
            </c:strRef>
          </c:cat>
          <c:val>
            <c:numRef>
              <c:f>Loans!$DD$7:$DD$37</c:f>
              <c:numCache>
                <c:formatCode>General</c:formatCode>
                <c:ptCount val="30"/>
                <c:pt idx="0">
                  <c:v>1</c:v>
                </c:pt>
                <c:pt idx="1">
                  <c:v>1</c:v>
                </c:pt>
                <c:pt idx="2">
                  <c:v>1</c:v>
                </c:pt>
                <c:pt idx="3">
                  <c:v>4</c:v>
                </c:pt>
                <c:pt idx="4">
                  <c:v>8</c:v>
                </c:pt>
                <c:pt idx="5">
                  <c:v>1</c:v>
                </c:pt>
                <c:pt idx="6">
                  <c:v>1</c:v>
                </c:pt>
                <c:pt idx="7">
                  <c:v>2</c:v>
                </c:pt>
                <c:pt idx="8">
                  <c:v>1</c:v>
                </c:pt>
                <c:pt idx="9">
                  <c:v>1</c:v>
                </c:pt>
                <c:pt idx="10">
                  <c:v>3</c:v>
                </c:pt>
                <c:pt idx="12">
                  <c:v>2</c:v>
                </c:pt>
                <c:pt idx="14">
                  <c:v>1</c:v>
                </c:pt>
                <c:pt idx="15">
                  <c:v>1</c:v>
                </c:pt>
                <c:pt idx="18">
                  <c:v>1</c:v>
                </c:pt>
                <c:pt idx="19">
                  <c:v>1</c:v>
                </c:pt>
                <c:pt idx="20">
                  <c:v>1</c:v>
                </c:pt>
                <c:pt idx="21">
                  <c:v>2</c:v>
                </c:pt>
                <c:pt idx="22">
                  <c:v>4</c:v>
                </c:pt>
                <c:pt idx="23">
                  <c:v>2</c:v>
                </c:pt>
                <c:pt idx="25">
                  <c:v>5</c:v>
                </c:pt>
                <c:pt idx="26">
                  <c:v>5</c:v>
                </c:pt>
                <c:pt idx="27">
                  <c:v>3</c:v>
                </c:pt>
                <c:pt idx="29">
                  <c:v>2</c:v>
                </c:pt>
              </c:numCache>
            </c:numRef>
          </c:val>
          <c:extLst>
            <c:ext xmlns:c16="http://schemas.microsoft.com/office/drawing/2014/chart" uri="{C3380CC4-5D6E-409C-BE32-E72D297353CC}">
              <c16:uniqueId val="{00000002-DE2D-4875-9D36-183F6DF20658}"/>
            </c:ext>
          </c:extLst>
        </c:ser>
        <c:dLbls>
          <c:showLegendKey val="0"/>
          <c:showVal val="0"/>
          <c:showCatName val="0"/>
          <c:showSerName val="0"/>
          <c:showPercent val="0"/>
          <c:showBubbleSize val="0"/>
        </c:dLbls>
        <c:gapWidth val="150"/>
        <c:axId val="131722624"/>
        <c:axId val="131732608"/>
      </c:barChart>
      <c:catAx>
        <c:axId val="131722624"/>
        <c:scaling>
          <c:orientation val="minMax"/>
        </c:scaling>
        <c:delete val="0"/>
        <c:axPos val="b"/>
        <c:numFmt formatCode="General" sourceLinked="0"/>
        <c:majorTickMark val="out"/>
        <c:minorTickMark val="none"/>
        <c:tickLblPos val="nextTo"/>
        <c:crossAx val="131732608"/>
        <c:crosses val="autoZero"/>
        <c:auto val="1"/>
        <c:lblAlgn val="ctr"/>
        <c:lblOffset val="100"/>
        <c:noMultiLvlLbl val="0"/>
      </c:catAx>
      <c:valAx>
        <c:axId val="131732608"/>
        <c:scaling>
          <c:orientation val="minMax"/>
        </c:scaling>
        <c:delete val="0"/>
        <c:axPos val="l"/>
        <c:majorGridlines/>
        <c:numFmt formatCode="General" sourceLinked="1"/>
        <c:majorTickMark val="out"/>
        <c:minorTickMark val="none"/>
        <c:tickLblPos val="nextTo"/>
        <c:crossAx val="131722624"/>
        <c:crosses val="autoZero"/>
        <c:crossBetween val="between"/>
      </c:valAx>
    </c:plotArea>
    <c:legend>
      <c:legendPos val="r"/>
      <c:overlay val="0"/>
    </c:legend>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Data.xlsx]slide!PivotTable5</c:name>
    <c:fmtId val="17"/>
  </c:pivotSource>
  <c:chart>
    <c:autoTitleDeleted val="1"/>
    <c:pivotFmts>
      <c:pivotFmt>
        <c:idx val="0"/>
        <c:marker>
          <c:symbol val="none"/>
        </c:marker>
      </c:pivotFmt>
      <c:pivotFmt>
        <c:idx val="1"/>
        <c:marker>
          <c:symbol val="none"/>
        </c:marker>
      </c:pivotFmt>
      <c:pivotFmt>
        <c:idx val="2"/>
        <c:marker>
          <c:symbol val="none"/>
        </c:marker>
      </c:pivotFmt>
      <c:pivotFmt>
        <c:idx val="3"/>
        <c:marker>
          <c:symbol val="none"/>
        </c:marker>
      </c:pivotFmt>
    </c:pivotFmts>
    <c:plotArea>
      <c:layout/>
      <c:barChart>
        <c:barDir val="col"/>
        <c:grouping val="clustered"/>
        <c:varyColors val="0"/>
        <c:ser>
          <c:idx val="0"/>
          <c:order val="0"/>
          <c:tx>
            <c:strRef>
              <c:f>slide!$H$8:$H$9</c:f>
              <c:strCache>
                <c:ptCount val="1"/>
                <c:pt idx="0">
                  <c:v>YES</c:v>
                </c:pt>
              </c:strCache>
            </c:strRef>
          </c:tx>
          <c:invertIfNegative val="0"/>
          <c:cat>
            <c:strRef>
              <c:f>slide!$G$10:$G$14</c:f>
              <c:strCache>
                <c:ptCount val="4"/>
                <c:pt idx="0">
                  <c:v>20-30</c:v>
                </c:pt>
                <c:pt idx="1">
                  <c:v>30-40</c:v>
                </c:pt>
                <c:pt idx="2">
                  <c:v>40-50</c:v>
                </c:pt>
                <c:pt idx="3">
                  <c:v>50+</c:v>
                </c:pt>
              </c:strCache>
            </c:strRef>
          </c:cat>
          <c:val>
            <c:numRef>
              <c:f>slide!$H$10:$H$14</c:f>
              <c:numCache>
                <c:formatCode>General</c:formatCode>
                <c:ptCount val="4"/>
                <c:pt idx="0">
                  <c:v>20</c:v>
                </c:pt>
                <c:pt idx="1">
                  <c:v>24</c:v>
                </c:pt>
                <c:pt idx="2">
                  <c:v>22</c:v>
                </c:pt>
                <c:pt idx="3">
                  <c:v>29</c:v>
                </c:pt>
              </c:numCache>
            </c:numRef>
          </c:val>
          <c:extLst>
            <c:ext xmlns:c16="http://schemas.microsoft.com/office/drawing/2014/chart" uri="{C3380CC4-5D6E-409C-BE32-E72D297353CC}">
              <c16:uniqueId val="{00000000-B9A9-4AAE-B133-F5807F6FD7DE}"/>
            </c:ext>
          </c:extLst>
        </c:ser>
        <c:dLbls>
          <c:showLegendKey val="0"/>
          <c:showVal val="0"/>
          <c:showCatName val="0"/>
          <c:showSerName val="0"/>
          <c:showPercent val="0"/>
          <c:showBubbleSize val="0"/>
        </c:dLbls>
        <c:gapWidth val="150"/>
        <c:axId val="131765376"/>
        <c:axId val="131766912"/>
      </c:barChart>
      <c:catAx>
        <c:axId val="131765376"/>
        <c:scaling>
          <c:orientation val="minMax"/>
        </c:scaling>
        <c:delete val="0"/>
        <c:axPos val="b"/>
        <c:majorGridlines/>
        <c:numFmt formatCode="General" sourceLinked="0"/>
        <c:majorTickMark val="out"/>
        <c:minorTickMark val="none"/>
        <c:tickLblPos val="nextTo"/>
        <c:crossAx val="131766912"/>
        <c:crosses val="autoZero"/>
        <c:auto val="1"/>
        <c:lblAlgn val="ctr"/>
        <c:lblOffset val="100"/>
        <c:noMultiLvlLbl val="0"/>
      </c:catAx>
      <c:valAx>
        <c:axId val="131766912"/>
        <c:scaling>
          <c:orientation val="minMax"/>
        </c:scaling>
        <c:delete val="0"/>
        <c:axPos val="l"/>
        <c:majorGridlines/>
        <c:numFmt formatCode="General" sourceLinked="1"/>
        <c:majorTickMark val="out"/>
        <c:minorTickMark val="none"/>
        <c:tickLblPos val="nextTo"/>
        <c:crossAx val="131765376"/>
        <c:crosses val="autoZero"/>
        <c:crossBetween val="between"/>
      </c:valAx>
    </c:plotArea>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Data.xlsx]weather data!PivotTable19</c:name>
    <c:fmtId val="13"/>
  </c:pivotSource>
  <c:chart>
    <c:autoTitleDeleted val="0"/>
    <c:pivotFmts>
      <c:pivotFmt>
        <c:idx val="0"/>
        <c:marker>
          <c:symbol val="none"/>
        </c:marker>
      </c:pivotFmt>
      <c:pivotFmt>
        <c:idx val="1"/>
        <c:marker>
          <c:symbol val="none"/>
        </c:marker>
      </c:pivotFmt>
      <c:pivotFmt>
        <c:idx val="2"/>
        <c:marker>
          <c:symbol val="none"/>
        </c:marker>
      </c:pivotFmt>
      <c:pivotFmt>
        <c:idx val="3"/>
        <c:marker>
          <c:symbol val="none"/>
        </c:marker>
      </c:pivotFmt>
      <c:pivotFmt>
        <c:idx val="4"/>
        <c:marker>
          <c:symbol val="none"/>
        </c:marker>
      </c:pivotFmt>
      <c:pivotFmt>
        <c:idx val="5"/>
        <c:marker>
          <c:symbol val="none"/>
        </c:marker>
      </c:pivotFmt>
    </c:pivotFmts>
    <c:plotArea>
      <c:layout/>
      <c:barChart>
        <c:barDir val="col"/>
        <c:grouping val="clustered"/>
        <c:varyColors val="0"/>
        <c:ser>
          <c:idx val="0"/>
          <c:order val="0"/>
          <c:tx>
            <c:strRef>
              <c:f>'weather data'!$FC$6:$FC$7</c:f>
              <c:strCache>
                <c:ptCount val="1"/>
                <c:pt idx="0">
                  <c:v>NO</c:v>
                </c:pt>
              </c:strCache>
            </c:strRef>
          </c:tx>
          <c:invertIfNegative val="0"/>
          <c:cat>
            <c:strRef>
              <c:f>'weather data'!$FB$8:$FB$13</c:f>
              <c:strCache>
                <c:ptCount val="5"/>
                <c:pt idx="0">
                  <c:v>10th</c:v>
                </c:pt>
                <c:pt idx="1">
                  <c:v>12th</c:v>
                </c:pt>
                <c:pt idx="2">
                  <c:v>Diploma</c:v>
                </c:pt>
                <c:pt idx="3">
                  <c:v>Graduation</c:v>
                </c:pt>
                <c:pt idx="4">
                  <c:v>Post- Graduation</c:v>
                </c:pt>
              </c:strCache>
            </c:strRef>
          </c:cat>
          <c:val>
            <c:numRef>
              <c:f>'weather data'!$FC$8:$FC$13</c:f>
              <c:numCache>
                <c:formatCode>General</c:formatCode>
                <c:ptCount val="5"/>
                <c:pt idx="0">
                  <c:v>114</c:v>
                </c:pt>
                <c:pt idx="1">
                  <c:v>26</c:v>
                </c:pt>
                <c:pt idx="2">
                  <c:v>4</c:v>
                </c:pt>
                <c:pt idx="3">
                  <c:v>45</c:v>
                </c:pt>
                <c:pt idx="4">
                  <c:v>16</c:v>
                </c:pt>
              </c:numCache>
            </c:numRef>
          </c:val>
          <c:extLst>
            <c:ext xmlns:c16="http://schemas.microsoft.com/office/drawing/2014/chart" uri="{C3380CC4-5D6E-409C-BE32-E72D297353CC}">
              <c16:uniqueId val="{00000000-C515-4C51-8356-43FEFC2BA9E9}"/>
            </c:ext>
          </c:extLst>
        </c:ser>
        <c:ser>
          <c:idx val="1"/>
          <c:order val="1"/>
          <c:tx>
            <c:strRef>
              <c:f>'weather data'!$FD$6:$FD$7</c:f>
              <c:strCache>
                <c:ptCount val="1"/>
                <c:pt idx="0">
                  <c:v>YES</c:v>
                </c:pt>
              </c:strCache>
            </c:strRef>
          </c:tx>
          <c:invertIfNegative val="0"/>
          <c:cat>
            <c:strRef>
              <c:f>'weather data'!$FB$8:$FB$13</c:f>
              <c:strCache>
                <c:ptCount val="5"/>
                <c:pt idx="0">
                  <c:v>10th</c:v>
                </c:pt>
                <c:pt idx="1">
                  <c:v>12th</c:v>
                </c:pt>
                <c:pt idx="2">
                  <c:v>Diploma</c:v>
                </c:pt>
                <c:pt idx="3">
                  <c:v>Graduation</c:v>
                </c:pt>
                <c:pt idx="4">
                  <c:v>Post- Graduation</c:v>
                </c:pt>
              </c:strCache>
            </c:strRef>
          </c:cat>
          <c:val>
            <c:numRef>
              <c:f>'weather data'!$FD$8:$FD$13</c:f>
              <c:numCache>
                <c:formatCode>General</c:formatCode>
                <c:ptCount val="5"/>
                <c:pt idx="0">
                  <c:v>20</c:v>
                </c:pt>
                <c:pt idx="1">
                  <c:v>8</c:v>
                </c:pt>
                <c:pt idx="2">
                  <c:v>4</c:v>
                </c:pt>
                <c:pt idx="3">
                  <c:v>41</c:v>
                </c:pt>
                <c:pt idx="4">
                  <c:v>22</c:v>
                </c:pt>
              </c:numCache>
            </c:numRef>
          </c:val>
          <c:extLst>
            <c:ext xmlns:c16="http://schemas.microsoft.com/office/drawing/2014/chart" uri="{C3380CC4-5D6E-409C-BE32-E72D297353CC}">
              <c16:uniqueId val="{00000001-C515-4C51-8356-43FEFC2BA9E9}"/>
            </c:ext>
          </c:extLst>
        </c:ser>
        <c:dLbls>
          <c:showLegendKey val="0"/>
          <c:showVal val="0"/>
          <c:showCatName val="0"/>
          <c:showSerName val="0"/>
          <c:showPercent val="0"/>
          <c:showBubbleSize val="0"/>
        </c:dLbls>
        <c:gapWidth val="150"/>
        <c:axId val="131879296"/>
        <c:axId val="131880832"/>
      </c:barChart>
      <c:catAx>
        <c:axId val="131879296"/>
        <c:scaling>
          <c:orientation val="minMax"/>
        </c:scaling>
        <c:delete val="0"/>
        <c:axPos val="b"/>
        <c:numFmt formatCode="General" sourceLinked="0"/>
        <c:majorTickMark val="out"/>
        <c:minorTickMark val="none"/>
        <c:tickLblPos val="nextTo"/>
        <c:crossAx val="131880832"/>
        <c:crosses val="autoZero"/>
        <c:auto val="1"/>
        <c:lblAlgn val="ctr"/>
        <c:lblOffset val="100"/>
        <c:noMultiLvlLbl val="0"/>
      </c:catAx>
      <c:valAx>
        <c:axId val="131880832"/>
        <c:scaling>
          <c:orientation val="minMax"/>
        </c:scaling>
        <c:delete val="0"/>
        <c:axPos val="l"/>
        <c:majorGridlines/>
        <c:numFmt formatCode="General" sourceLinked="1"/>
        <c:majorTickMark val="out"/>
        <c:minorTickMark val="none"/>
        <c:tickLblPos val="nextTo"/>
        <c:crossAx val="131879296"/>
        <c:crosses val="autoZero"/>
        <c:crossBetween val="between"/>
      </c:valAx>
    </c:plotArea>
    <c:legend>
      <c:legendPos val="r"/>
      <c:overlay val="0"/>
    </c:legend>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28FF61-B349-4304-9E1D-762A3D6EACA3}"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IN"/>
        </a:p>
      </dgm:t>
    </dgm:pt>
    <dgm:pt modelId="{8EA4D6E4-E88E-42EC-996C-9B2E554BCC78}">
      <dgm:prSet phldrT="[Text]"/>
      <dgm:spPr/>
      <dgm:t>
        <a:bodyPr/>
        <a:lstStyle/>
        <a:p>
          <a:r>
            <a:rPr lang="en-IN" dirty="0"/>
            <a:t>Applied for loan waiver</a:t>
          </a:r>
        </a:p>
        <a:p>
          <a:r>
            <a:rPr lang="en-IN" dirty="0"/>
            <a:t>(170)</a:t>
          </a:r>
        </a:p>
      </dgm:t>
    </dgm:pt>
    <dgm:pt modelId="{A503683F-4A53-489A-B843-56F6B7B30DD2}" type="parTrans" cxnId="{DA0278FD-E385-4489-88E2-7992CAB06CA0}">
      <dgm:prSet/>
      <dgm:spPr/>
      <dgm:t>
        <a:bodyPr/>
        <a:lstStyle/>
        <a:p>
          <a:endParaRPr lang="en-IN"/>
        </a:p>
      </dgm:t>
    </dgm:pt>
    <dgm:pt modelId="{C4A87A67-3BB4-4B09-A1D4-4D5C72D34CC7}" type="sibTrans" cxnId="{DA0278FD-E385-4489-88E2-7992CAB06CA0}">
      <dgm:prSet/>
      <dgm:spPr/>
      <dgm:t>
        <a:bodyPr/>
        <a:lstStyle/>
        <a:p>
          <a:endParaRPr lang="en-IN"/>
        </a:p>
      </dgm:t>
    </dgm:pt>
    <dgm:pt modelId="{9CADD46A-765B-44C3-8FE6-166999F894B9}" type="asst">
      <dgm:prSet phldrT="[Text]"/>
      <dgm:spPr/>
      <dgm:t>
        <a:bodyPr/>
        <a:lstStyle/>
        <a:p>
          <a:r>
            <a:rPr lang="en-IN" dirty="0"/>
            <a:t>Eligible</a:t>
          </a:r>
        </a:p>
        <a:p>
          <a:r>
            <a:rPr lang="en-IN" dirty="0"/>
            <a:t>(48)</a:t>
          </a:r>
        </a:p>
      </dgm:t>
    </dgm:pt>
    <dgm:pt modelId="{253056E7-8173-478A-BE62-A3CD4816E758}" type="parTrans" cxnId="{A165634C-FBDE-4857-8946-202EE013C393}">
      <dgm:prSet/>
      <dgm:spPr/>
      <dgm:t>
        <a:bodyPr/>
        <a:lstStyle/>
        <a:p>
          <a:endParaRPr lang="en-IN"/>
        </a:p>
      </dgm:t>
    </dgm:pt>
    <dgm:pt modelId="{9A9D5A67-4560-4E70-B13B-E40089C05E5E}" type="sibTrans" cxnId="{A165634C-FBDE-4857-8946-202EE013C393}">
      <dgm:prSet/>
      <dgm:spPr/>
      <dgm:t>
        <a:bodyPr/>
        <a:lstStyle/>
        <a:p>
          <a:endParaRPr lang="en-IN"/>
        </a:p>
      </dgm:t>
    </dgm:pt>
    <dgm:pt modelId="{6C869135-E300-4D37-A261-3653739214A5}" type="asst">
      <dgm:prSet phldrT="[Text]"/>
      <dgm:spPr/>
      <dgm:t>
        <a:bodyPr/>
        <a:lstStyle/>
        <a:p>
          <a:r>
            <a:rPr lang="en-IN" dirty="0"/>
            <a:t>Not Eligible</a:t>
          </a:r>
        </a:p>
        <a:p>
          <a:r>
            <a:rPr lang="en-IN" dirty="0"/>
            <a:t>(122)</a:t>
          </a:r>
        </a:p>
      </dgm:t>
    </dgm:pt>
    <dgm:pt modelId="{41892E85-F734-4537-9340-3071FC00C754}" type="parTrans" cxnId="{9F83368E-8508-49FF-AAB5-FCD4083F2CDE}">
      <dgm:prSet/>
      <dgm:spPr/>
      <dgm:t>
        <a:bodyPr/>
        <a:lstStyle/>
        <a:p>
          <a:endParaRPr lang="en-IN"/>
        </a:p>
      </dgm:t>
    </dgm:pt>
    <dgm:pt modelId="{2DBFCCD1-2345-45CB-BAC4-0EB329D1F41F}" type="sibTrans" cxnId="{9F83368E-8508-49FF-AAB5-FCD4083F2CDE}">
      <dgm:prSet/>
      <dgm:spPr/>
      <dgm:t>
        <a:bodyPr/>
        <a:lstStyle/>
        <a:p>
          <a:endParaRPr lang="en-IN"/>
        </a:p>
      </dgm:t>
    </dgm:pt>
    <dgm:pt modelId="{70070A8B-7EDB-4C33-8E33-EF2DAFCE563F}" type="asst">
      <dgm:prSet/>
      <dgm:spPr/>
      <dgm:t>
        <a:bodyPr/>
        <a:lstStyle/>
        <a:p>
          <a:r>
            <a:rPr lang="en-IN" dirty="0"/>
            <a:t>Got Waiver</a:t>
          </a:r>
        </a:p>
        <a:p>
          <a:r>
            <a:rPr lang="en-IN" dirty="0"/>
            <a:t>(19)</a:t>
          </a:r>
        </a:p>
      </dgm:t>
    </dgm:pt>
    <dgm:pt modelId="{AB88E58F-7ACD-478C-AA66-605EC5EFB336}" type="parTrans" cxnId="{BDE4E8B8-55AE-4767-9A85-293CC25FA999}">
      <dgm:prSet/>
      <dgm:spPr/>
      <dgm:t>
        <a:bodyPr/>
        <a:lstStyle/>
        <a:p>
          <a:endParaRPr lang="en-IN"/>
        </a:p>
      </dgm:t>
    </dgm:pt>
    <dgm:pt modelId="{25B8CBAC-5CA0-4F42-BAE8-E384C77828C7}" type="sibTrans" cxnId="{BDE4E8B8-55AE-4767-9A85-293CC25FA999}">
      <dgm:prSet/>
      <dgm:spPr/>
      <dgm:t>
        <a:bodyPr/>
        <a:lstStyle/>
        <a:p>
          <a:endParaRPr lang="en-IN"/>
        </a:p>
      </dgm:t>
    </dgm:pt>
    <dgm:pt modelId="{9F59E8A8-73DA-481B-AE92-34A63FBD83FA}" type="asst">
      <dgm:prSet/>
      <dgm:spPr/>
      <dgm:t>
        <a:bodyPr/>
        <a:lstStyle/>
        <a:p>
          <a:r>
            <a:rPr lang="en-IN" dirty="0"/>
            <a:t>Didn’t got waiver</a:t>
          </a:r>
        </a:p>
        <a:p>
          <a:r>
            <a:rPr lang="en-IN" dirty="0"/>
            <a:t>(29)</a:t>
          </a:r>
        </a:p>
      </dgm:t>
    </dgm:pt>
    <dgm:pt modelId="{D1DCE318-3FF9-43A0-AE67-4DAF238F4C5F}" type="parTrans" cxnId="{1367576D-B7BB-4B70-8BE8-9FA42A3EFE8B}">
      <dgm:prSet/>
      <dgm:spPr/>
      <dgm:t>
        <a:bodyPr/>
        <a:lstStyle/>
        <a:p>
          <a:endParaRPr lang="en-IN"/>
        </a:p>
      </dgm:t>
    </dgm:pt>
    <dgm:pt modelId="{3A777206-8B9A-4A8D-8240-AF1581932922}" type="sibTrans" cxnId="{1367576D-B7BB-4B70-8BE8-9FA42A3EFE8B}">
      <dgm:prSet/>
      <dgm:spPr/>
      <dgm:t>
        <a:bodyPr/>
        <a:lstStyle/>
        <a:p>
          <a:endParaRPr lang="en-IN"/>
        </a:p>
      </dgm:t>
    </dgm:pt>
    <dgm:pt modelId="{C70E192E-36A5-4873-AE7D-A783375300A5}" type="asst">
      <dgm:prSet/>
      <dgm:spPr/>
      <dgm:t>
        <a:bodyPr/>
        <a:lstStyle/>
        <a:p>
          <a:r>
            <a:rPr lang="en-IN" dirty="0"/>
            <a:t>Got Waiver</a:t>
          </a:r>
        </a:p>
        <a:p>
          <a:r>
            <a:rPr lang="en-IN" dirty="0"/>
            <a:t>(43)</a:t>
          </a:r>
        </a:p>
      </dgm:t>
    </dgm:pt>
    <dgm:pt modelId="{06518C2A-B44A-42A2-A10C-58F13E67082B}" type="parTrans" cxnId="{B438F144-2759-4F70-8CF0-D61FACDE2018}">
      <dgm:prSet/>
      <dgm:spPr/>
      <dgm:t>
        <a:bodyPr/>
        <a:lstStyle/>
        <a:p>
          <a:endParaRPr lang="en-IN"/>
        </a:p>
      </dgm:t>
    </dgm:pt>
    <dgm:pt modelId="{3C07DB72-144B-458B-ADF1-E2B84237C8A7}" type="sibTrans" cxnId="{B438F144-2759-4F70-8CF0-D61FACDE2018}">
      <dgm:prSet/>
      <dgm:spPr/>
      <dgm:t>
        <a:bodyPr/>
        <a:lstStyle/>
        <a:p>
          <a:endParaRPr lang="en-IN"/>
        </a:p>
      </dgm:t>
    </dgm:pt>
    <dgm:pt modelId="{6BD5589C-F1BE-4F8F-8216-797757E39D3C}" type="asst">
      <dgm:prSet/>
      <dgm:spPr/>
      <dgm:t>
        <a:bodyPr/>
        <a:lstStyle/>
        <a:p>
          <a:r>
            <a:rPr lang="en-IN" dirty="0"/>
            <a:t>Didn’t got waiver</a:t>
          </a:r>
        </a:p>
        <a:p>
          <a:r>
            <a:rPr lang="en-IN" dirty="0"/>
            <a:t>(79)</a:t>
          </a:r>
        </a:p>
      </dgm:t>
    </dgm:pt>
    <dgm:pt modelId="{1A119C4A-C6A4-4A64-92DF-392B33E7F4EC}" type="parTrans" cxnId="{914F7034-E5A1-4E99-9A26-EC1ABC048A11}">
      <dgm:prSet/>
      <dgm:spPr/>
      <dgm:t>
        <a:bodyPr/>
        <a:lstStyle/>
        <a:p>
          <a:endParaRPr lang="en-IN"/>
        </a:p>
      </dgm:t>
    </dgm:pt>
    <dgm:pt modelId="{964591AC-5D3B-4D8C-B665-FBAEA2D96B29}" type="sibTrans" cxnId="{914F7034-E5A1-4E99-9A26-EC1ABC048A11}">
      <dgm:prSet/>
      <dgm:spPr/>
      <dgm:t>
        <a:bodyPr/>
        <a:lstStyle/>
        <a:p>
          <a:endParaRPr lang="en-IN"/>
        </a:p>
      </dgm:t>
    </dgm:pt>
    <dgm:pt modelId="{35B5885C-C05F-4F41-ADED-3C271DD10ED2}" type="pres">
      <dgm:prSet presAssocID="{3E28FF61-B349-4304-9E1D-762A3D6EACA3}" presName="hierChild1" presStyleCnt="0">
        <dgm:presLayoutVars>
          <dgm:orgChart val="1"/>
          <dgm:chPref val="1"/>
          <dgm:dir/>
          <dgm:animOne val="branch"/>
          <dgm:animLvl val="lvl"/>
          <dgm:resizeHandles/>
        </dgm:presLayoutVars>
      </dgm:prSet>
      <dgm:spPr/>
    </dgm:pt>
    <dgm:pt modelId="{094FD4DF-AD52-49E2-AFBE-9BB6B6319A99}" type="pres">
      <dgm:prSet presAssocID="{8EA4D6E4-E88E-42EC-996C-9B2E554BCC78}" presName="hierRoot1" presStyleCnt="0">
        <dgm:presLayoutVars>
          <dgm:hierBranch val="init"/>
        </dgm:presLayoutVars>
      </dgm:prSet>
      <dgm:spPr/>
    </dgm:pt>
    <dgm:pt modelId="{1F3FA9D3-BBCE-4AED-BBA2-76911C2F2551}" type="pres">
      <dgm:prSet presAssocID="{8EA4D6E4-E88E-42EC-996C-9B2E554BCC78}" presName="rootComposite1" presStyleCnt="0"/>
      <dgm:spPr/>
    </dgm:pt>
    <dgm:pt modelId="{0D5CD1BF-5ED0-4C7A-B9DF-826E72061ADA}" type="pres">
      <dgm:prSet presAssocID="{8EA4D6E4-E88E-42EC-996C-9B2E554BCC78}" presName="rootText1" presStyleLbl="node0" presStyleIdx="0" presStyleCnt="1">
        <dgm:presLayoutVars>
          <dgm:chPref val="3"/>
        </dgm:presLayoutVars>
      </dgm:prSet>
      <dgm:spPr/>
    </dgm:pt>
    <dgm:pt modelId="{8D55E21A-0122-428B-ADE9-3430F132952B}" type="pres">
      <dgm:prSet presAssocID="{8EA4D6E4-E88E-42EC-996C-9B2E554BCC78}" presName="rootConnector1" presStyleLbl="node1" presStyleIdx="0" presStyleCnt="0"/>
      <dgm:spPr/>
    </dgm:pt>
    <dgm:pt modelId="{54BA67A2-7939-40D5-9E0E-7C6E26EED32E}" type="pres">
      <dgm:prSet presAssocID="{8EA4D6E4-E88E-42EC-996C-9B2E554BCC78}" presName="hierChild2" presStyleCnt="0"/>
      <dgm:spPr/>
    </dgm:pt>
    <dgm:pt modelId="{0772D932-4382-441C-85A8-6E89AC649B56}" type="pres">
      <dgm:prSet presAssocID="{8EA4D6E4-E88E-42EC-996C-9B2E554BCC78}" presName="hierChild3" presStyleCnt="0"/>
      <dgm:spPr/>
    </dgm:pt>
    <dgm:pt modelId="{267C2B93-EDD8-46D5-A0CD-FC63C7A87305}" type="pres">
      <dgm:prSet presAssocID="{253056E7-8173-478A-BE62-A3CD4816E758}" presName="Name111" presStyleLbl="parChTrans1D2" presStyleIdx="0" presStyleCnt="2"/>
      <dgm:spPr/>
    </dgm:pt>
    <dgm:pt modelId="{33706E02-9757-4225-861B-A9373FFC36A2}" type="pres">
      <dgm:prSet presAssocID="{9CADD46A-765B-44C3-8FE6-166999F894B9}" presName="hierRoot3" presStyleCnt="0">
        <dgm:presLayoutVars>
          <dgm:hierBranch val="init"/>
        </dgm:presLayoutVars>
      </dgm:prSet>
      <dgm:spPr/>
    </dgm:pt>
    <dgm:pt modelId="{EAAD29A5-FB8F-4530-85C9-46CBF910F4B8}" type="pres">
      <dgm:prSet presAssocID="{9CADD46A-765B-44C3-8FE6-166999F894B9}" presName="rootComposite3" presStyleCnt="0"/>
      <dgm:spPr/>
    </dgm:pt>
    <dgm:pt modelId="{7B50EE6C-E34B-46C5-98AD-C0D5E1A83EF9}" type="pres">
      <dgm:prSet presAssocID="{9CADD46A-765B-44C3-8FE6-166999F894B9}" presName="rootText3" presStyleLbl="asst1" presStyleIdx="0" presStyleCnt="6" custLinFactNeighborX="-53" custLinFactNeighborY="710">
        <dgm:presLayoutVars>
          <dgm:chPref val="3"/>
        </dgm:presLayoutVars>
      </dgm:prSet>
      <dgm:spPr/>
    </dgm:pt>
    <dgm:pt modelId="{53E9618B-6539-4C5A-B4B3-EDB1CACB68B1}" type="pres">
      <dgm:prSet presAssocID="{9CADD46A-765B-44C3-8FE6-166999F894B9}" presName="rootConnector3" presStyleLbl="asst1" presStyleIdx="0" presStyleCnt="6"/>
      <dgm:spPr/>
    </dgm:pt>
    <dgm:pt modelId="{13D44702-D750-4533-AE99-5C9E8F44ECE3}" type="pres">
      <dgm:prSet presAssocID="{9CADD46A-765B-44C3-8FE6-166999F894B9}" presName="hierChild6" presStyleCnt="0"/>
      <dgm:spPr/>
    </dgm:pt>
    <dgm:pt modelId="{3BB4407D-3E41-45A3-9FF3-CA1F24A8C274}" type="pres">
      <dgm:prSet presAssocID="{9CADD46A-765B-44C3-8FE6-166999F894B9}" presName="hierChild7" presStyleCnt="0"/>
      <dgm:spPr/>
    </dgm:pt>
    <dgm:pt modelId="{04422AAB-B10D-4952-A0D9-6F04C9E8AC02}" type="pres">
      <dgm:prSet presAssocID="{AB88E58F-7ACD-478C-AA66-605EC5EFB336}" presName="Name111" presStyleLbl="parChTrans1D3" presStyleIdx="0" presStyleCnt="4"/>
      <dgm:spPr/>
    </dgm:pt>
    <dgm:pt modelId="{ED32192F-2826-4727-82E4-3FE6C79CCB8A}" type="pres">
      <dgm:prSet presAssocID="{70070A8B-7EDB-4C33-8E33-EF2DAFCE563F}" presName="hierRoot3" presStyleCnt="0">
        <dgm:presLayoutVars>
          <dgm:hierBranch val="init"/>
        </dgm:presLayoutVars>
      </dgm:prSet>
      <dgm:spPr/>
    </dgm:pt>
    <dgm:pt modelId="{0741A251-4748-47B0-96FE-097528DAF121}" type="pres">
      <dgm:prSet presAssocID="{70070A8B-7EDB-4C33-8E33-EF2DAFCE563F}" presName="rootComposite3" presStyleCnt="0"/>
      <dgm:spPr/>
    </dgm:pt>
    <dgm:pt modelId="{41CEFECD-2B54-4F48-8838-0701DBD87CF1}" type="pres">
      <dgm:prSet presAssocID="{70070A8B-7EDB-4C33-8E33-EF2DAFCE563F}" presName="rootText3" presStyleLbl="asst1" presStyleIdx="1" presStyleCnt="6">
        <dgm:presLayoutVars>
          <dgm:chPref val="3"/>
        </dgm:presLayoutVars>
      </dgm:prSet>
      <dgm:spPr/>
    </dgm:pt>
    <dgm:pt modelId="{C37F1990-F365-4548-89F6-A8A119A497EC}" type="pres">
      <dgm:prSet presAssocID="{70070A8B-7EDB-4C33-8E33-EF2DAFCE563F}" presName="rootConnector3" presStyleLbl="asst1" presStyleIdx="1" presStyleCnt="6"/>
      <dgm:spPr/>
    </dgm:pt>
    <dgm:pt modelId="{9004E69F-3C11-4964-B87B-29CB67D102FB}" type="pres">
      <dgm:prSet presAssocID="{70070A8B-7EDB-4C33-8E33-EF2DAFCE563F}" presName="hierChild6" presStyleCnt="0"/>
      <dgm:spPr/>
    </dgm:pt>
    <dgm:pt modelId="{2C415CE1-6F47-4900-8765-7ED4087B7852}" type="pres">
      <dgm:prSet presAssocID="{70070A8B-7EDB-4C33-8E33-EF2DAFCE563F}" presName="hierChild7" presStyleCnt="0"/>
      <dgm:spPr/>
    </dgm:pt>
    <dgm:pt modelId="{DCF0937B-F8DA-4A6D-A534-F607785090A8}" type="pres">
      <dgm:prSet presAssocID="{D1DCE318-3FF9-43A0-AE67-4DAF238F4C5F}" presName="Name111" presStyleLbl="parChTrans1D3" presStyleIdx="1" presStyleCnt="4"/>
      <dgm:spPr/>
    </dgm:pt>
    <dgm:pt modelId="{E131F3AB-93DE-4236-B1CE-FD9E975B0320}" type="pres">
      <dgm:prSet presAssocID="{9F59E8A8-73DA-481B-AE92-34A63FBD83FA}" presName="hierRoot3" presStyleCnt="0">
        <dgm:presLayoutVars>
          <dgm:hierBranch val="init"/>
        </dgm:presLayoutVars>
      </dgm:prSet>
      <dgm:spPr/>
    </dgm:pt>
    <dgm:pt modelId="{63C5DCE7-FCB7-49A5-876B-9856D47A034F}" type="pres">
      <dgm:prSet presAssocID="{9F59E8A8-73DA-481B-AE92-34A63FBD83FA}" presName="rootComposite3" presStyleCnt="0"/>
      <dgm:spPr/>
    </dgm:pt>
    <dgm:pt modelId="{76C2DFAB-DFF9-4F56-A7BD-7FEC5B02E6FD}" type="pres">
      <dgm:prSet presAssocID="{9F59E8A8-73DA-481B-AE92-34A63FBD83FA}" presName="rootText3" presStyleLbl="asst1" presStyleIdx="2" presStyleCnt="6">
        <dgm:presLayoutVars>
          <dgm:chPref val="3"/>
        </dgm:presLayoutVars>
      </dgm:prSet>
      <dgm:spPr/>
    </dgm:pt>
    <dgm:pt modelId="{7E0B88B8-C530-4824-8011-8A9428A98006}" type="pres">
      <dgm:prSet presAssocID="{9F59E8A8-73DA-481B-AE92-34A63FBD83FA}" presName="rootConnector3" presStyleLbl="asst1" presStyleIdx="2" presStyleCnt="6"/>
      <dgm:spPr/>
    </dgm:pt>
    <dgm:pt modelId="{4B20245B-E961-4340-9B83-D82B44CBF675}" type="pres">
      <dgm:prSet presAssocID="{9F59E8A8-73DA-481B-AE92-34A63FBD83FA}" presName="hierChild6" presStyleCnt="0"/>
      <dgm:spPr/>
    </dgm:pt>
    <dgm:pt modelId="{987B6408-117B-4DCD-8A4B-A8B84973DE90}" type="pres">
      <dgm:prSet presAssocID="{9F59E8A8-73DA-481B-AE92-34A63FBD83FA}" presName="hierChild7" presStyleCnt="0"/>
      <dgm:spPr/>
    </dgm:pt>
    <dgm:pt modelId="{8F11AF9B-3387-458E-86C9-78C323626404}" type="pres">
      <dgm:prSet presAssocID="{41892E85-F734-4537-9340-3071FC00C754}" presName="Name111" presStyleLbl="parChTrans1D2" presStyleIdx="1" presStyleCnt="2"/>
      <dgm:spPr/>
    </dgm:pt>
    <dgm:pt modelId="{FFD4AD8D-54C0-4477-9F52-1330C86A1A5B}" type="pres">
      <dgm:prSet presAssocID="{6C869135-E300-4D37-A261-3653739214A5}" presName="hierRoot3" presStyleCnt="0">
        <dgm:presLayoutVars>
          <dgm:hierBranch val="init"/>
        </dgm:presLayoutVars>
      </dgm:prSet>
      <dgm:spPr/>
    </dgm:pt>
    <dgm:pt modelId="{1BA3E6D6-246F-4C9A-A238-2117ADA70787}" type="pres">
      <dgm:prSet presAssocID="{6C869135-E300-4D37-A261-3653739214A5}" presName="rootComposite3" presStyleCnt="0"/>
      <dgm:spPr/>
    </dgm:pt>
    <dgm:pt modelId="{0B209AF3-50A5-4583-9E95-98C22A4EA8B3}" type="pres">
      <dgm:prSet presAssocID="{6C869135-E300-4D37-A261-3653739214A5}" presName="rootText3" presStyleLbl="asst1" presStyleIdx="3" presStyleCnt="6">
        <dgm:presLayoutVars>
          <dgm:chPref val="3"/>
        </dgm:presLayoutVars>
      </dgm:prSet>
      <dgm:spPr/>
    </dgm:pt>
    <dgm:pt modelId="{C99B5224-CBC6-4928-BBE9-D77DCCB2C719}" type="pres">
      <dgm:prSet presAssocID="{6C869135-E300-4D37-A261-3653739214A5}" presName="rootConnector3" presStyleLbl="asst1" presStyleIdx="3" presStyleCnt="6"/>
      <dgm:spPr/>
    </dgm:pt>
    <dgm:pt modelId="{8E08B43A-A54A-4092-AC33-61F1B6F73BF4}" type="pres">
      <dgm:prSet presAssocID="{6C869135-E300-4D37-A261-3653739214A5}" presName="hierChild6" presStyleCnt="0"/>
      <dgm:spPr/>
    </dgm:pt>
    <dgm:pt modelId="{13C120B1-0BDA-46C9-BC40-59F1C2E0C8B3}" type="pres">
      <dgm:prSet presAssocID="{6C869135-E300-4D37-A261-3653739214A5}" presName="hierChild7" presStyleCnt="0"/>
      <dgm:spPr/>
    </dgm:pt>
    <dgm:pt modelId="{3EF6B792-ED59-4E30-9C24-396AB9E10D62}" type="pres">
      <dgm:prSet presAssocID="{06518C2A-B44A-42A2-A10C-58F13E67082B}" presName="Name111" presStyleLbl="parChTrans1D3" presStyleIdx="2" presStyleCnt="4"/>
      <dgm:spPr/>
    </dgm:pt>
    <dgm:pt modelId="{1A5076D9-D034-4B04-A870-CDB947BA5DB6}" type="pres">
      <dgm:prSet presAssocID="{C70E192E-36A5-4873-AE7D-A783375300A5}" presName="hierRoot3" presStyleCnt="0">
        <dgm:presLayoutVars>
          <dgm:hierBranch val="init"/>
        </dgm:presLayoutVars>
      </dgm:prSet>
      <dgm:spPr/>
    </dgm:pt>
    <dgm:pt modelId="{10F7391B-37EB-40A6-A27A-8CECB06A9BB9}" type="pres">
      <dgm:prSet presAssocID="{C70E192E-36A5-4873-AE7D-A783375300A5}" presName="rootComposite3" presStyleCnt="0"/>
      <dgm:spPr/>
    </dgm:pt>
    <dgm:pt modelId="{1123F062-1DDC-49B0-BCA5-62F3F39497B3}" type="pres">
      <dgm:prSet presAssocID="{C70E192E-36A5-4873-AE7D-A783375300A5}" presName="rootText3" presStyleLbl="asst1" presStyleIdx="4" presStyleCnt="6">
        <dgm:presLayoutVars>
          <dgm:chPref val="3"/>
        </dgm:presLayoutVars>
      </dgm:prSet>
      <dgm:spPr/>
    </dgm:pt>
    <dgm:pt modelId="{BA6F083A-506B-41BB-850E-EC51B46CCA31}" type="pres">
      <dgm:prSet presAssocID="{C70E192E-36A5-4873-AE7D-A783375300A5}" presName="rootConnector3" presStyleLbl="asst1" presStyleIdx="4" presStyleCnt="6"/>
      <dgm:spPr/>
    </dgm:pt>
    <dgm:pt modelId="{C2224939-21A5-4C86-BC3A-2A7D69D1A24D}" type="pres">
      <dgm:prSet presAssocID="{C70E192E-36A5-4873-AE7D-A783375300A5}" presName="hierChild6" presStyleCnt="0"/>
      <dgm:spPr/>
    </dgm:pt>
    <dgm:pt modelId="{B7D351A5-9B60-4F6C-B559-A7CC0410179E}" type="pres">
      <dgm:prSet presAssocID="{C70E192E-36A5-4873-AE7D-A783375300A5}" presName="hierChild7" presStyleCnt="0"/>
      <dgm:spPr/>
    </dgm:pt>
    <dgm:pt modelId="{50A6EAF2-B6A3-4BD9-9297-95215859F543}" type="pres">
      <dgm:prSet presAssocID="{1A119C4A-C6A4-4A64-92DF-392B33E7F4EC}" presName="Name111" presStyleLbl="parChTrans1D3" presStyleIdx="3" presStyleCnt="4"/>
      <dgm:spPr/>
    </dgm:pt>
    <dgm:pt modelId="{495C29DC-72E5-49C7-BBA3-F1CBE23813AD}" type="pres">
      <dgm:prSet presAssocID="{6BD5589C-F1BE-4F8F-8216-797757E39D3C}" presName="hierRoot3" presStyleCnt="0">
        <dgm:presLayoutVars>
          <dgm:hierBranch val="init"/>
        </dgm:presLayoutVars>
      </dgm:prSet>
      <dgm:spPr/>
    </dgm:pt>
    <dgm:pt modelId="{3836EFB0-0CD2-4331-B049-B5A278584D97}" type="pres">
      <dgm:prSet presAssocID="{6BD5589C-F1BE-4F8F-8216-797757E39D3C}" presName="rootComposite3" presStyleCnt="0"/>
      <dgm:spPr/>
    </dgm:pt>
    <dgm:pt modelId="{F99E90E7-3D39-40EB-8DF7-FE6AAFE2AE65}" type="pres">
      <dgm:prSet presAssocID="{6BD5589C-F1BE-4F8F-8216-797757E39D3C}" presName="rootText3" presStyleLbl="asst1" presStyleIdx="5" presStyleCnt="6">
        <dgm:presLayoutVars>
          <dgm:chPref val="3"/>
        </dgm:presLayoutVars>
      </dgm:prSet>
      <dgm:spPr/>
    </dgm:pt>
    <dgm:pt modelId="{B9345746-B27B-4E0D-8356-AF4B9088BF51}" type="pres">
      <dgm:prSet presAssocID="{6BD5589C-F1BE-4F8F-8216-797757E39D3C}" presName="rootConnector3" presStyleLbl="asst1" presStyleIdx="5" presStyleCnt="6"/>
      <dgm:spPr/>
    </dgm:pt>
    <dgm:pt modelId="{B8E02657-AEB6-40BF-9520-F3D9AA92591F}" type="pres">
      <dgm:prSet presAssocID="{6BD5589C-F1BE-4F8F-8216-797757E39D3C}" presName="hierChild6" presStyleCnt="0"/>
      <dgm:spPr/>
    </dgm:pt>
    <dgm:pt modelId="{CDE3D3F8-76BF-4E3D-BB93-CEA5F1757D4E}" type="pres">
      <dgm:prSet presAssocID="{6BD5589C-F1BE-4F8F-8216-797757E39D3C}" presName="hierChild7" presStyleCnt="0"/>
      <dgm:spPr/>
    </dgm:pt>
  </dgm:ptLst>
  <dgm:cxnLst>
    <dgm:cxn modelId="{E79BBD05-D90F-4DE7-AFF1-7F9AA2F312B4}" type="presOf" srcId="{9F59E8A8-73DA-481B-AE92-34A63FBD83FA}" destId="{7E0B88B8-C530-4824-8011-8A9428A98006}" srcOrd="1" destOrd="0" presId="urn:microsoft.com/office/officeart/2005/8/layout/orgChart1"/>
    <dgm:cxn modelId="{73070A16-127E-4FF0-99AC-AAA4F69DFECB}" type="presOf" srcId="{6C869135-E300-4D37-A261-3653739214A5}" destId="{C99B5224-CBC6-4928-BBE9-D77DCCB2C719}" srcOrd="1" destOrd="0" presId="urn:microsoft.com/office/officeart/2005/8/layout/orgChart1"/>
    <dgm:cxn modelId="{FDFAD623-FEC4-426B-8BD2-E9917336F671}" type="presOf" srcId="{8EA4D6E4-E88E-42EC-996C-9B2E554BCC78}" destId="{0D5CD1BF-5ED0-4C7A-B9DF-826E72061ADA}" srcOrd="0" destOrd="0" presId="urn:microsoft.com/office/officeart/2005/8/layout/orgChart1"/>
    <dgm:cxn modelId="{57BE3C28-C26D-48F9-BCE2-5F79E52354F9}" type="presOf" srcId="{9CADD46A-765B-44C3-8FE6-166999F894B9}" destId="{53E9618B-6539-4C5A-B4B3-EDB1CACB68B1}" srcOrd="1" destOrd="0" presId="urn:microsoft.com/office/officeart/2005/8/layout/orgChart1"/>
    <dgm:cxn modelId="{914F7034-E5A1-4E99-9A26-EC1ABC048A11}" srcId="{6C869135-E300-4D37-A261-3653739214A5}" destId="{6BD5589C-F1BE-4F8F-8216-797757E39D3C}" srcOrd="1" destOrd="0" parTransId="{1A119C4A-C6A4-4A64-92DF-392B33E7F4EC}" sibTransId="{964591AC-5D3B-4D8C-B665-FBAEA2D96B29}"/>
    <dgm:cxn modelId="{3DF48B3F-0DD9-4D54-B299-658331D98221}" type="presOf" srcId="{70070A8B-7EDB-4C33-8E33-EF2DAFCE563F}" destId="{C37F1990-F365-4548-89F6-A8A119A497EC}" srcOrd="1" destOrd="0" presId="urn:microsoft.com/office/officeart/2005/8/layout/orgChart1"/>
    <dgm:cxn modelId="{87A7805F-5AC6-4663-9737-6C3C6BD03810}" type="presOf" srcId="{06518C2A-B44A-42A2-A10C-58F13E67082B}" destId="{3EF6B792-ED59-4E30-9C24-396AB9E10D62}" srcOrd="0" destOrd="0" presId="urn:microsoft.com/office/officeart/2005/8/layout/orgChart1"/>
    <dgm:cxn modelId="{B438F144-2759-4F70-8CF0-D61FACDE2018}" srcId="{6C869135-E300-4D37-A261-3653739214A5}" destId="{C70E192E-36A5-4873-AE7D-A783375300A5}" srcOrd="0" destOrd="0" parTransId="{06518C2A-B44A-42A2-A10C-58F13E67082B}" sibTransId="{3C07DB72-144B-458B-ADF1-E2B84237C8A7}"/>
    <dgm:cxn modelId="{A165634C-FBDE-4857-8946-202EE013C393}" srcId="{8EA4D6E4-E88E-42EC-996C-9B2E554BCC78}" destId="{9CADD46A-765B-44C3-8FE6-166999F894B9}" srcOrd="0" destOrd="0" parTransId="{253056E7-8173-478A-BE62-A3CD4816E758}" sibTransId="{9A9D5A67-4560-4E70-B13B-E40089C05E5E}"/>
    <dgm:cxn modelId="{1367576D-B7BB-4B70-8BE8-9FA42A3EFE8B}" srcId="{9CADD46A-765B-44C3-8FE6-166999F894B9}" destId="{9F59E8A8-73DA-481B-AE92-34A63FBD83FA}" srcOrd="1" destOrd="0" parTransId="{D1DCE318-3FF9-43A0-AE67-4DAF238F4C5F}" sibTransId="{3A777206-8B9A-4A8D-8240-AF1581932922}"/>
    <dgm:cxn modelId="{0F6DE651-87B0-48A2-8B4D-8FCE2A2D4CC2}" type="presOf" srcId="{8EA4D6E4-E88E-42EC-996C-9B2E554BCC78}" destId="{8D55E21A-0122-428B-ADE9-3430F132952B}" srcOrd="1" destOrd="0" presId="urn:microsoft.com/office/officeart/2005/8/layout/orgChart1"/>
    <dgm:cxn modelId="{73F2F172-EFF7-4BCB-B16D-E45CFB3E1FB0}" type="presOf" srcId="{3E28FF61-B349-4304-9E1D-762A3D6EACA3}" destId="{35B5885C-C05F-4F41-ADED-3C271DD10ED2}" srcOrd="0" destOrd="0" presId="urn:microsoft.com/office/officeart/2005/8/layout/orgChart1"/>
    <dgm:cxn modelId="{EBBBE474-DE6E-40A6-A5FC-354005039E62}" type="presOf" srcId="{AB88E58F-7ACD-478C-AA66-605EC5EFB336}" destId="{04422AAB-B10D-4952-A0D9-6F04C9E8AC02}" srcOrd="0" destOrd="0" presId="urn:microsoft.com/office/officeart/2005/8/layout/orgChart1"/>
    <dgm:cxn modelId="{ECF50789-D883-4836-BEB0-400F6E75986E}" type="presOf" srcId="{9F59E8A8-73DA-481B-AE92-34A63FBD83FA}" destId="{76C2DFAB-DFF9-4F56-A7BD-7FEC5B02E6FD}" srcOrd="0" destOrd="0" presId="urn:microsoft.com/office/officeart/2005/8/layout/orgChart1"/>
    <dgm:cxn modelId="{9F83368E-8508-49FF-AAB5-FCD4083F2CDE}" srcId="{8EA4D6E4-E88E-42EC-996C-9B2E554BCC78}" destId="{6C869135-E300-4D37-A261-3653739214A5}" srcOrd="1" destOrd="0" parTransId="{41892E85-F734-4537-9340-3071FC00C754}" sibTransId="{2DBFCCD1-2345-45CB-BAC4-0EB329D1F41F}"/>
    <dgm:cxn modelId="{A81A9A91-808D-4B83-9280-B852567F9655}" type="presOf" srcId="{C70E192E-36A5-4873-AE7D-A783375300A5}" destId="{1123F062-1DDC-49B0-BCA5-62F3F39497B3}" srcOrd="0" destOrd="0" presId="urn:microsoft.com/office/officeart/2005/8/layout/orgChart1"/>
    <dgm:cxn modelId="{51BE499E-E5A7-422F-A29A-FA35A60ADD04}" type="presOf" srcId="{D1DCE318-3FF9-43A0-AE67-4DAF238F4C5F}" destId="{DCF0937B-F8DA-4A6D-A534-F607785090A8}" srcOrd="0" destOrd="0" presId="urn:microsoft.com/office/officeart/2005/8/layout/orgChart1"/>
    <dgm:cxn modelId="{BDE4E8B8-55AE-4767-9A85-293CC25FA999}" srcId="{9CADD46A-765B-44C3-8FE6-166999F894B9}" destId="{70070A8B-7EDB-4C33-8E33-EF2DAFCE563F}" srcOrd="0" destOrd="0" parTransId="{AB88E58F-7ACD-478C-AA66-605EC5EFB336}" sibTransId="{25B8CBAC-5CA0-4F42-BAE8-E384C77828C7}"/>
    <dgm:cxn modelId="{B7406BC1-4EE5-4B97-981B-4FD4DC9CA720}" type="presOf" srcId="{6BD5589C-F1BE-4F8F-8216-797757E39D3C}" destId="{F99E90E7-3D39-40EB-8DF7-FE6AAFE2AE65}" srcOrd="0" destOrd="0" presId="urn:microsoft.com/office/officeart/2005/8/layout/orgChart1"/>
    <dgm:cxn modelId="{25D0E6C3-209D-4F58-8C46-4933290303F9}" type="presOf" srcId="{253056E7-8173-478A-BE62-A3CD4816E758}" destId="{267C2B93-EDD8-46D5-A0CD-FC63C7A87305}" srcOrd="0" destOrd="0" presId="urn:microsoft.com/office/officeart/2005/8/layout/orgChart1"/>
    <dgm:cxn modelId="{B91322DF-654E-4184-8405-C1E335961872}" type="presOf" srcId="{1A119C4A-C6A4-4A64-92DF-392B33E7F4EC}" destId="{50A6EAF2-B6A3-4BD9-9297-95215859F543}" srcOrd="0" destOrd="0" presId="urn:microsoft.com/office/officeart/2005/8/layout/orgChart1"/>
    <dgm:cxn modelId="{A66F94DF-3EFC-4BAE-B83C-CEB11A00A06E}" type="presOf" srcId="{9CADD46A-765B-44C3-8FE6-166999F894B9}" destId="{7B50EE6C-E34B-46C5-98AD-C0D5E1A83EF9}" srcOrd="0" destOrd="0" presId="urn:microsoft.com/office/officeart/2005/8/layout/orgChart1"/>
    <dgm:cxn modelId="{EFDDEFE3-5E70-4101-9F84-9EA2F9DFC5D7}" type="presOf" srcId="{C70E192E-36A5-4873-AE7D-A783375300A5}" destId="{BA6F083A-506B-41BB-850E-EC51B46CCA31}" srcOrd="1" destOrd="0" presId="urn:microsoft.com/office/officeart/2005/8/layout/orgChart1"/>
    <dgm:cxn modelId="{615FCAF0-58DA-477C-A279-5F91D6B904B5}" type="presOf" srcId="{41892E85-F734-4537-9340-3071FC00C754}" destId="{8F11AF9B-3387-458E-86C9-78C323626404}" srcOrd="0" destOrd="0" presId="urn:microsoft.com/office/officeart/2005/8/layout/orgChart1"/>
    <dgm:cxn modelId="{4FB9BEF2-564F-48A6-AECD-DB28E4CCE100}" type="presOf" srcId="{6BD5589C-F1BE-4F8F-8216-797757E39D3C}" destId="{B9345746-B27B-4E0D-8356-AF4B9088BF51}" srcOrd="1" destOrd="0" presId="urn:microsoft.com/office/officeart/2005/8/layout/orgChart1"/>
    <dgm:cxn modelId="{DA0278FD-E385-4489-88E2-7992CAB06CA0}" srcId="{3E28FF61-B349-4304-9E1D-762A3D6EACA3}" destId="{8EA4D6E4-E88E-42EC-996C-9B2E554BCC78}" srcOrd="0" destOrd="0" parTransId="{A503683F-4A53-489A-B843-56F6B7B30DD2}" sibTransId="{C4A87A67-3BB4-4B09-A1D4-4D5C72D34CC7}"/>
    <dgm:cxn modelId="{DC11C4FD-0E20-45EC-B11D-8728BAABDF08}" type="presOf" srcId="{70070A8B-7EDB-4C33-8E33-EF2DAFCE563F}" destId="{41CEFECD-2B54-4F48-8838-0701DBD87CF1}" srcOrd="0" destOrd="0" presId="urn:microsoft.com/office/officeart/2005/8/layout/orgChart1"/>
    <dgm:cxn modelId="{F8914DFF-4390-499D-B23F-29269B85CBB9}" type="presOf" srcId="{6C869135-E300-4D37-A261-3653739214A5}" destId="{0B209AF3-50A5-4583-9E95-98C22A4EA8B3}" srcOrd="0" destOrd="0" presId="urn:microsoft.com/office/officeart/2005/8/layout/orgChart1"/>
    <dgm:cxn modelId="{4CC043DE-F0E3-4999-A29E-854E318E9633}" type="presParOf" srcId="{35B5885C-C05F-4F41-ADED-3C271DD10ED2}" destId="{094FD4DF-AD52-49E2-AFBE-9BB6B6319A99}" srcOrd="0" destOrd="0" presId="urn:microsoft.com/office/officeart/2005/8/layout/orgChart1"/>
    <dgm:cxn modelId="{ABD66A73-8EE8-4F45-9B26-7A5DB4E5FD67}" type="presParOf" srcId="{094FD4DF-AD52-49E2-AFBE-9BB6B6319A99}" destId="{1F3FA9D3-BBCE-4AED-BBA2-76911C2F2551}" srcOrd="0" destOrd="0" presId="urn:microsoft.com/office/officeart/2005/8/layout/orgChart1"/>
    <dgm:cxn modelId="{BB1CAD8B-FDD8-4861-9AAD-F3855172897D}" type="presParOf" srcId="{1F3FA9D3-BBCE-4AED-BBA2-76911C2F2551}" destId="{0D5CD1BF-5ED0-4C7A-B9DF-826E72061ADA}" srcOrd="0" destOrd="0" presId="urn:microsoft.com/office/officeart/2005/8/layout/orgChart1"/>
    <dgm:cxn modelId="{F7124165-54C3-4A50-8387-CE12CB4FFE06}" type="presParOf" srcId="{1F3FA9D3-BBCE-4AED-BBA2-76911C2F2551}" destId="{8D55E21A-0122-428B-ADE9-3430F132952B}" srcOrd="1" destOrd="0" presId="urn:microsoft.com/office/officeart/2005/8/layout/orgChart1"/>
    <dgm:cxn modelId="{5BD13DA1-C395-4E5D-B9CC-D08DC6D78EDF}" type="presParOf" srcId="{094FD4DF-AD52-49E2-AFBE-9BB6B6319A99}" destId="{54BA67A2-7939-40D5-9E0E-7C6E26EED32E}" srcOrd="1" destOrd="0" presId="urn:microsoft.com/office/officeart/2005/8/layout/orgChart1"/>
    <dgm:cxn modelId="{8FC19A6F-38D2-4A1B-990B-30B4793F6796}" type="presParOf" srcId="{094FD4DF-AD52-49E2-AFBE-9BB6B6319A99}" destId="{0772D932-4382-441C-85A8-6E89AC649B56}" srcOrd="2" destOrd="0" presId="urn:microsoft.com/office/officeart/2005/8/layout/orgChart1"/>
    <dgm:cxn modelId="{4A5583F4-0DBC-4E94-8BD0-9E6000A662FF}" type="presParOf" srcId="{0772D932-4382-441C-85A8-6E89AC649B56}" destId="{267C2B93-EDD8-46D5-A0CD-FC63C7A87305}" srcOrd="0" destOrd="0" presId="urn:microsoft.com/office/officeart/2005/8/layout/orgChart1"/>
    <dgm:cxn modelId="{30F0ED68-82DA-4621-8E1E-B11E224499A5}" type="presParOf" srcId="{0772D932-4382-441C-85A8-6E89AC649B56}" destId="{33706E02-9757-4225-861B-A9373FFC36A2}" srcOrd="1" destOrd="0" presId="urn:microsoft.com/office/officeart/2005/8/layout/orgChart1"/>
    <dgm:cxn modelId="{92AA89DA-45EB-47FF-AF34-9423200BA876}" type="presParOf" srcId="{33706E02-9757-4225-861B-A9373FFC36A2}" destId="{EAAD29A5-FB8F-4530-85C9-46CBF910F4B8}" srcOrd="0" destOrd="0" presId="urn:microsoft.com/office/officeart/2005/8/layout/orgChart1"/>
    <dgm:cxn modelId="{434A3C1B-0F66-45A2-A9F1-15C4056FF72C}" type="presParOf" srcId="{EAAD29A5-FB8F-4530-85C9-46CBF910F4B8}" destId="{7B50EE6C-E34B-46C5-98AD-C0D5E1A83EF9}" srcOrd="0" destOrd="0" presId="urn:microsoft.com/office/officeart/2005/8/layout/orgChart1"/>
    <dgm:cxn modelId="{97587CB1-0081-4AD7-B9D6-791A369DCF40}" type="presParOf" srcId="{EAAD29A5-FB8F-4530-85C9-46CBF910F4B8}" destId="{53E9618B-6539-4C5A-B4B3-EDB1CACB68B1}" srcOrd="1" destOrd="0" presId="urn:microsoft.com/office/officeart/2005/8/layout/orgChart1"/>
    <dgm:cxn modelId="{8326194B-3C98-4746-9846-0B2693242CE4}" type="presParOf" srcId="{33706E02-9757-4225-861B-A9373FFC36A2}" destId="{13D44702-D750-4533-AE99-5C9E8F44ECE3}" srcOrd="1" destOrd="0" presId="urn:microsoft.com/office/officeart/2005/8/layout/orgChart1"/>
    <dgm:cxn modelId="{F51E9E7A-5B09-464B-894D-7791459DEDA6}" type="presParOf" srcId="{33706E02-9757-4225-861B-A9373FFC36A2}" destId="{3BB4407D-3E41-45A3-9FF3-CA1F24A8C274}" srcOrd="2" destOrd="0" presId="urn:microsoft.com/office/officeart/2005/8/layout/orgChart1"/>
    <dgm:cxn modelId="{95A56275-3B16-45E3-AA68-0541853B9F1D}" type="presParOf" srcId="{3BB4407D-3E41-45A3-9FF3-CA1F24A8C274}" destId="{04422AAB-B10D-4952-A0D9-6F04C9E8AC02}" srcOrd="0" destOrd="0" presId="urn:microsoft.com/office/officeart/2005/8/layout/orgChart1"/>
    <dgm:cxn modelId="{3799B2E4-A3E4-43DA-8F88-6E164F36F919}" type="presParOf" srcId="{3BB4407D-3E41-45A3-9FF3-CA1F24A8C274}" destId="{ED32192F-2826-4727-82E4-3FE6C79CCB8A}" srcOrd="1" destOrd="0" presId="urn:microsoft.com/office/officeart/2005/8/layout/orgChart1"/>
    <dgm:cxn modelId="{56F495C9-CD3E-4312-B522-EF6F5278030E}" type="presParOf" srcId="{ED32192F-2826-4727-82E4-3FE6C79CCB8A}" destId="{0741A251-4748-47B0-96FE-097528DAF121}" srcOrd="0" destOrd="0" presId="urn:microsoft.com/office/officeart/2005/8/layout/orgChart1"/>
    <dgm:cxn modelId="{F523FE34-B3D0-402B-8761-AEAD4A9F2E80}" type="presParOf" srcId="{0741A251-4748-47B0-96FE-097528DAF121}" destId="{41CEFECD-2B54-4F48-8838-0701DBD87CF1}" srcOrd="0" destOrd="0" presId="urn:microsoft.com/office/officeart/2005/8/layout/orgChart1"/>
    <dgm:cxn modelId="{8157E583-5EF2-487C-9E5E-37C15868DB51}" type="presParOf" srcId="{0741A251-4748-47B0-96FE-097528DAF121}" destId="{C37F1990-F365-4548-89F6-A8A119A497EC}" srcOrd="1" destOrd="0" presId="urn:microsoft.com/office/officeart/2005/8/layout/orgChart1"/>
    <dgm:cxn modelId="{0D9861C0-B6ED-458A-B2F4-DD5455658869}" type="presParOf" srcId="{ED32192F-2826-4727-82E4-3FE6C79CCB8A}" destId="{9004E69F-3C11-4964-B87B-29CB67D102FB}" srcOrd="1" destOrd="0" presId="urn:microsoft.com/office/officeart/2005/8/layout/orgChart1"/>
    <dgm:cxn modelId="{9BC1DE48-1F3B-44B8-BF08-86E183F6EEAD}" type="presParOf" srcId="{ED32192F-2826-4727-82E4-3FE6C79CCB8A}" destId="{2C415CE1-6F47-4900-8765-7ED4087B7852}" srcOrd="2" destOrd="0" presId="urn:microsoft.com/office/officeart/2005/8/layout/orgChart1"/>
    <dgm:cxn modelId="{50C45BC1-ED10-43EB-934D-C97ED422F982}" type="presParOf" srcId="{3BB4407D-3E41-45A3-9FF3-CA1F24A8C274}" destId="{DCF0937B-F8DA-4A6D-A534-F607785090A8}" srcOrd="2" destOrd="0" presId="urn:microsoft.com/office/officeart/2005/8/layout/orgChart1"/>
    <dgm:cxn modelId="{C7EB0C2D-05A1-4AEF-955C-1477E8542D7A}" type="presParOf" srcId="{3BB4407D-3E41-45A3-9FF3-CA1F24A8C274}" destId="{E131F3AB-93DE-4236-B1CE-FD9E975B0320}" srcOrd="3" destOrd="0" presId="urn:microsoft.com/office/officeart/2005/8/layout/orgChart1"/>
    <dgm:cxn modelId="{BDCCCFDF-D103-4593-A36F-DDEFD3B9D122}" type="presParOf" srcId="{E131F3AB-93DE-4236-B1CE-FD9E975B0320}" destId="{63C5DCE7-FCB7-49A5-876B-9856D47A034F}" srcOrd="0" destOrd="0" presId="urn:microsoft.com/office/officeart/2005/8/layout/orgChart1"/>
    <dgm:cxn modelId="{572C18C6-8F90-43DC-BCF2-905EBFCE3745}" type="presParOf" srcId="{63C5DCE7-FCB7-49A5-876B-9856D47A034F}" destId="{76C2DFAB-DFF9-4F56-A7BD-7FEC5B02E6FD}" srcOrd="0" destOrd="0" presId="urn:microsoft.com/office/officeart/2005/8/layout/orgChart1"/>
    <dgm:cxn modelId="{8A0838DD-62B6-46B4-B3CD-E21E2D13A868}" type="presParOf" srcId="{63C5DCE7-FCB7-49A5-876B-9856D47A034F}" destId="{7E0B88B8-C530-4824-8011-8A9428A98006}" srcOrd="1" destOrd="0" presId="urn:microsoft.com/office/officeart/2005/8/layout/orgChart1"/>
    <dgm:cxn modelId="{59C3FFF2-E58A-4A67-8990-211E48F57A1C}" type="presParOf" srcId="{E131F3AB-93DE-4236-B1CE-FD9E975B0320}" destId="{4B20245B-E961-4340-9B83-D82B44CBF675}" srcOrd="1" destOrd="0" presId="urn:microsoft.com/office/officeart/2005/8/layout/orgChart1"/>
    <dgm:cxn modelId="{3DF51E51-FBEB-4C39-AB0A-CC300894FA13}" type="presParOf" srcId="{E131F3AB-93DE-4236-B1CE-FD9E975B0320}" destId="{987B6408-117B-4DCD-8A4B-A8B84973DE90}" srcOrd="2" destOrd="0" presId="urn:microsoft.com/office/officeart/2005/8/layout/orgChart1"/>
    <dgm:cxn modelId="{A734F93C-B2D6-4B12-9272-C47DF1761CCB}" type="presParOf" srcId="{0772D932-4382-441C-85A8-6E89AC649B56}" destId="{8F11AF9B-3387-458E-86C9-78C323626404}" srcOrd="2" destOrd="0" presId="urn:microsoft.com/office/officeart/2005/8/layout/orgChart1"/>
    <dgm:cxn modelId="{796299BE-968B-4F1F-A4A4-F1827DF1B880}" type="presParOf" srcId="{0772D932-4382-441C-85A8-6E89AC649B56}" destId="{FFD4AD8D-54C0-4477-9F52-1330C86A1A5B}" srcOrd="3" destOrd="0" presId="urn:microsoft.com/office/officeart/2005/8/layout/orgChart1"/>
    <dgm:cxn modelId="{EE1341C8-BA1C-4FBA-B95C-FB3E6F562594}" type="presParOf" srcId="{FFD4AD8D-54C0-4477-9F52-1330C86A1A5B}" destId="{1BA3E6D6-246F-4C9A-A238-2117ADA70787}" srcOrd="0" destOrd="0" presId="urn:microsoft.com/office/officeart/2005/8/layout/orgChart1"/>
    <dgm:cxn modelId="{D29E4B23-0821-4599-A5F7-6626CB52931A}" type="presParOf" srcId="{1BA3E6D6-246F-4C9A-A238-2117ADA70787}" destId="{0B209AF3-50A5-4583-9E95-98C22A4EA8B3}" srcOrd="0" destOrd="0" presId="urn:microsoft.com/office/officeart/2005/8/layout/orgChart1"/>
    <dgm:cxn modelId="{B7A49AAB-0230-4273-820B-AA722A704C26}" type="presParOf" srcId="{1BA3E6D6-246F-4C9A-A238-2117ADA70787}" destId="{C99B5224-CBC6-4928-BBE9-D77DCCB2C719}" srcOrd="1" destOrd="0" presId="urn:microsoft.com/office/officeart/2005/8/layout/orgChart1"/>
    <dgm:cxn modelId="{C4554E49-6B46-4D59-906D-5B3A275C9134}" type="presParOf" srcId="{FFD4AD8D-54C0-4477-9F52-1330C86A1A5B}" destId="{8E08B43A-A54A-4092-AC33-61F1B6F73BF4}" srcOrd="1" destOrd="0" presId="urn:microsoft.com/office/officeart/2005/8/layout/orgChart1"/>
    <dgm:cxn modelId="{9BA0C7D3-3BFA-41AB-9EC0-336FA0995BE7}" type="presParOf" srcId="{FFD4AD8D-54C0-4477-9F52-1330C86A1A5B}" destId="{13C120B1-0BDA-46C9-BC40-59F1C2E0C8B3}" srcOrd="2" destOrd="0" presId="urn:microsoft.com/office/officeart/2005/8/layout/orgChart1"/>
    <dgm:cxn modelId="{EA8C30B5-6ED5-4421-9CE9-F3768CFDA2FA}" type="presParOf" srcId="{13C120B1-0BDA-46C9-BC40-59F1C2E0C8B3}" destId="{3EF6B792-ED59-4E30-9C24-396AB9E10D62}" srcOrd="0" destOrd="0" presId="urn:microsoft.com/office/officeart/2005/8/layout/orgChart1"/>
    <dgm:cxn modelId="{EA12D58C-165C-4892-9AB3-6B5BC4741505}" type="presParOf" srcId="{13C120B1-0BDA-46C9-BC40-59F1C2E0C8B3}" destId="{1A5076D9-D034-4B04-A870-CDB947BA5DB6}" srcOrd="1" destOrd="0" presId="urn:microsoft.com/office/officeart/2005/8/layout/orgChart1"/>
    <dgm:cxn modelId="{F4A27C59-AFEF-4058-AED4-17ED23153E64}" type="presParOf" srcId="{1A5076D9-D034-4B04-A870-CDB947BA5DB6}" destId="{10F7391B-37EB-40A6-A27A-8CECB06A9BB9}" srcOrd="0" destOrd="0" presId="urn:microsoft.com/office/officeart/2005/8/layout/orgChart1"/>
    <dgm:cxn modelId="{3703DD75-EA8B-40DC-A4E1-AEB7D2F838B0}" type="presParOf" srcId="{10F7391B-37EB-40A6-A27A-8CECB06A9BB9}" destId="{1123F062-1DDC-49B0-BCA5-62F3F39497B3}" srcOrd="0" destOrd="0" presId="urn:microsoft.com/office/officeart/2005/8/layout/orgChart1"/>
    <dgm:cxn modelId="{1C9CA5AD-61DE-4FF9-A3EC-8AB4B5F02791}" type="presParOf" srcId="{10F7391B-37EB-40A6-A27A-8CECB06A9BB9}" destId="{BA6F083A-506B-41BB-850E-EC51B46CCA31}" srcOrd="1" destOrd="0" presId="urn:microsoft.com/office/officeart/2005/8/layout/orgChart1"/>
    <dgm:cxn modelId="{815BEFEA-E09D-4417-B3BE-2C4DFD92475F}" type="presParOf" srcId="{1A5076D9-D034-4B04-A870-CDB947BA5DB6}" destId="{C2224939-21A5-4C86-BC3A-2A7D69D1A24D}" srcOrd="1" destOrd="0" presId="urn:microsoft.com/office/officeart/2005/8/layout/orgChart1"/>
    <dgm:cxn modelId="{31B2AB38-4451-4E12-986F-D4DC062D6677}" type="presParOf" srcId="{1A5076D9-D034-4B04-A870-CDB947BA5DB6}" destId="{B7D351A5-9B60-4F6C-B559-A7CC0410179E}" srcOrd="2" destOrd="0" presId="urn:microsoft.com/office/officeart/2005/8/layout/orgChart1"/>
    <dgm:cxn modelId="{62878B96-E384-4D2F-A578-A051E6D2F907}" type="presParOf" srcId="{13C120B1-0BDA-46C9-BC40-59F1C2E0C8B3}" destId="{50A6EAF2-B6A3-4BD9-9297-95215859F543}" srcOrd="2" destOrd="0" presId="urn:microsoft.com/office/officeart/2005/8/layout/orgChart1"/>
    <dgm:cxn modelId="{26B68576-8773-473E-8651-51C0527348FF}" type="presParOf" srcId="{13C120B1-0BDA-46C9-BC40-59F1C2E0C8B3}" destId="{495C29DC-72E5-49C7-BBA3-F1CBE23813AD}" srcOrd="3" destOrd="0" presId="urn:microsoft.com/office/officeart/2005/8/layout/orgChart1"/>
    <dgm:cxn modelId="{3DD37401-5D7A-4F96-883D-10B2903D2A14}" type="presParOf" srcId="{495C29DC-72E5-49C7-BBA3-F1CBE23813AD}" destId="{3836EFB0-0CD2-4331-B049-B5A278584D97}" srcOrd="0" destOrd="0" presId="urn:microsoft.com/office/officeart/2005/8/layout/orgChart1"/>
    <dgm:cxn modelId="{3747E72F-168B-4EAC-9B19-E42D160C8723}" type="presParOf" srcId="{3836EFB0-0CD2-4331-B049-B5A278584D97}" destId="{F99E90E7-3D39-40EB-8DF7-FE6AAFE2AE65}" srcOrd="0" destOrd="0" presId="urn:microsoft.com/office/officeart/2005/8/layout/orgChart1"/>
    <dgm:cxn modelId="{D3056BA5-D454-40B6-98A5-2BACFA3E6651}" type="presParOf" srcId="{3836EFB0-0CD2-4331-B049-B5A278584D97}" destId="{B9345746-B27B-4E0D-8356-AF4B9088BF51}" srcOrd="1" destOrd="0" presId="urn:microsoft.com/office/officeart/2005/8/layout/orgChart1"/>
    <dgm:cxn modelId="{A1752E9E-8231-4979-90DB-EA8212615C54}" type="presParOf" srcId="{495C29DC-72E5-49C7-BBA3-F1CBE23813AD}" destId="{B8E02657-AEB6-40BF-9520-F3D9AA92591F}" srcOrd="1" destOrd="0" presId="urn:microsoft.com/office/officeart/2005/8/layout/orgChart1"/>
    <dgm:cxn modelId="{0BA2B669-FEC4-4E20-93CF-2C82B480E665}" type="presParOf" srcId="{495C29DC-72E5-49C7-BBA3-F1CBE23813AD}" destId="{CDE3D3F8-76BF-4E3D-BB93-CEA5F1757D4E}"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A6EAF2-B6A3-4BD9-9297-95215859F543}">
      <dsp:nvSpPr>
        <dsp:cNvPr id="0" name=""/>
        <dsp:cNvSpPr/>
      </dsp:nvSpPr>
      <dsp:spPr>
        <a:xfrm>
          <a:off x="6147304" y="2264482"/>
          <a:ext cx="182986" cy="801656"/>
        </a:xfrm>
        <a:custGeom>
          <a:avLst/>
          <a:gdLst/>
          <a:ahLst/>
          <a:cxnLst/>
          <a:rect l="0" t="0" r="0" b="0"/>
          <a:pathLst>
            <a:path>
              <a:moveTo>
                <a:pt x="0" y="0"/>
              </a:moveTo>
              <a:lnTo>
                <a:pt x="0" y="801656"/>
              </a:lnTo>
              <a:lnTo>
                <a:pt x="182986" y="80165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F6B792-ED59-4E30-9C24-396AB9E10D62}">
      <dsp:nvSpPr>
        <dsp:cNvPr id="0" name=""/>
        <dsp:cNvSpPr/>
      </dsp:nvSpPr>
      <dsp:spPr>
        <a:xfrm>
          <a:off x="5964317" y="2264482"/>
          <a:ext cx="182986" cy="801656"/>
        </a:xfrm>
        <a:custGeom>
          <a:avLst/>
          <a:gdLst/>
          <a:ahLst/>
          <a:cxnLst/>
          <a:rect l="0" t="0" r="0" b="0"/>
          <a:pathLst>
            <a:path>
              <a:moveTo>
                <a:pt x="182986" y="0"/>
              </a:moveTo>
              <a:lnTo>
                <a:pt x="182986" y="801656"/>
              </a:lnTo>
              <a:lnTo>
                <a:pt x="0" y="80165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F11AF9B-3387-458E-86C9-78C323626404}">
      <dsp:nvSpPr>
        <dsp:cNvPr id="0" name=""/>
        <dsp:cNvSpPr/>
      </dsp:nvSpPr>
      <dsp:spPr>
        <a:xfrm>
          <a:off x="4038599" y="1027143"/>
          <a:ext cx="1237338" cy="801656"/>
        </a:xfrm>
        <a:custGeom>
          <a:avLst/>
          <a:gdLst/>
          <a:ahLst/>
          <a:cxnLst/>
          <a:rect l="0" t="0" r="0" b="0"/>
          <a:pathLst>
            <a:path>
              <a:moveTo>
                <a:pt x="0" y="0"/>
              </a:moveTo>
              <a:lnTo>
                <a:pt x="0" y="801656"/>
              </a:lnTo>
              <a:lnTo>
                <a:pt x="1237338" y="80165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CF0937B-F8DA-4A6D-A534-F607785090A8}">
      <dsp:nvSpPr>
        <dsp:cNvPr id="0" name=""/>
        <dsp:cNvSpPr/>
      </dsp:nvSpPr>
      <dsp:spPr>
        <a:xfrm>
          <a:off x="1928972" y="2270669"/>
          <a:ext cx="183910" cy="795469"/>
        </a:xfrm>
        <a:custGeom>
          <a:avLst/>
          <a:gdLst/>
          <a:ahLst/>
          <a:cxnLst/>
          <a:rect l="0" t="0" r="0" b="0"/>
          <a:pathLst>
            <a:path>
              <a:moveTo>
                <a:pt x="0" y="0"/>
              </a:moveTo>
              <a:lnTo>
                <a:pt x="0" y="795469"/>
              </a:lnTo>
              <a:lnTo>
                <a:pt x="183910" y="79546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4422AAB-B10D-4952-A0D9-6F04C9E8AC02}">
      <dsp:nvSpPr>
        <dsp:cNvPr id="0" name=""/>
        <dsp:cNvSpPr/>
      </dsp:nvSpPr>
      <dsp:spPr>
        <a:xfrm>
          <a:off x="1746908" y="2270669"/>
          <a:ext cx="182063" cy="795469"/>
        </a:xfrm>
        <a:custGeom>
          <a:avLst/>
          <a:gdLst/>
          <a:ahLst/>
          <a:cxnLst/>
          <a:rect l="0" t="0" r="0" b="0"/>
          <a:pathLst>
            <a:path>
              <a:moveTo>
                <a:pt x="182063" y="0"/>
              </a:moveTo>
              <a:lnTo>
                <a:pt x="182063" y="795469"/>
              </a:lnTo>
              <a:lnTo>
                <a:pt x="0" y="795469"/>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67C2B93-EDD8-46D5-A0CD-FC63C7A87305}">
      <dsp:nvSpPr>
        <dsp:cNvPr id="0" name=""/>
        <dsp:cNvSpPr/>
      </dsp:nvSpPr>
      <dsp:spPr>
        <a:xfrm>
          <a:off x="2800337" y="1027143"/>
          <a:ext cx="1238262" cy="807842"/>
        </a:xfrm>
        <a:custGeom>
          <a:avLst/>
          <a:gdLst/>
          <a:ahLst/>
          <a:cxnLst/>
          <a:rect l="0" t="0" r="0" b="0"/>
          <a:pathLst>
            <a:path>
              <a:moveTo>
                <a:pt x="1238262" y="0"/>
              </a:moveTo>
              <a:lnTo>
                <a:pt x="1238262" y="807842"/>
              </a:lnTo>
              <a:lnTo>
                <a:pt x="0" y="8078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D5CD1BF-5ED0-4C7A-B9DF-826E72061ADA}">
      <dsp:nvSpPr>
        <dsp:cNvPr id="0" name=""/>
        <dsp:cNvSpPr/>
      </dsp:nvSpPr>
      <dsp:spPr>
        <a:xfrm>
          <a:off x="3167234" y="155778"/>
          <a:ext cx="1742730" cy="87136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IN" sz="1700" kern="1200" dirty="0"/>
            <a:t>Applied for loan waiver</a:t>
          </a:r>
        </a:p>
        <a:p>
          <a:pPr marL="0" lvl="0" indent="0" algn="ctr" defTabSz="755650">
            <a:lnSpc>
              <a:spcPct val="90000"/>
            </a:lnSpc>
            <a:spcBef>
              <a:spcPct val="0"/>
            </a:spcBef>
            <a:spcAft>
              <a:spcPct val="35000"/>
            </a:spcAft>
            <a:buNone/>
          </a:pPr>
          <a:r>
            <a:rPr lang="en-IN" sz="1700" kern="1200" dirty="0"/>
            <a:t>(170)</a:t>
          </a:r>
        </a:p>
      </dsp:txBody>
      <dsp:txXfrm>
        <a:off x="3167234" y="155778"/>
        <a:ext cx="1742730" cy="871365"/>
      </dsp:txXfrm>
    </dsp:sp>
    <dsp:sp modelId="{7B50EE6C-E34B-46C5-98AD-C0D5E1A83EF9}">
      <dsp:nvSpPr>
        <dsp:cNvPr id="0" name=""/>
        <dsp:cNvSpPr/>
      </dsp:nvSpPr>
      <dsp:spPr>
        <a:xfrm>
          <a:off x="1057606" y="1399303"/>
          <a:ext cx="1742730" cy="87136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IN" sz="1700" kern="1200" dirty="0"/>
            <a:t>Eligible</a:t>
          </a:r>
        </a:p>
        <a:p>
          <a:pPr marL="0" lvl="0" indent="0" algn="ctr" defTabSz="755650">
            <a:lnSpc>
              <a:spcPct val="90000"/>
            </a:lnSpc>
            <a:spcBef>
              <a:spcPct val="0"/>
            </a:spcBef>
            <a:spcAft>
              <a:spcPct val="35000"/>
            </a:spcAft>
            <a:buNone/>
          </a:pPr>
          <a:r>
            <a:rPr lang="en-IN" sz="1700" kern="1200" dirty="0"/>
            <a:t>(48)</a:t>
          </a:r>
        </a:p>
      </dsp:txBody>
      <dsp:txXfrm>
        <a:off x="1057606" y="1399303"/>
        <a:ext cx="1742730" cy="871365"/>
      </dsp:txXfrm>
    </dsp:sp>
    <dsp:sp modelId="{41CEFECD-2B54-4F48-8838-0701DBD87CF1}">
      <dsp:nvSpPr>
        <dsp:cNvPr id="0" name=""/>
        <dsp:cNvSpPr/>
      </dsp:nvSpPr>
      <dsp:spPr>
        <a:xfrm>
          <a:off x="4178" y="2630456"/>
          <a:ext cx="1742730" cy="87136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IN" sz="1700" kern="1200" dirty="0"/>
            <a:t>Got Waiver</a:t>
          </a:r>
        </a:p>
        <a:p>
          <a:pPr marL="0" lvl="0" indent="0" algn="ctr" defTabSz="755650">
            <a:lnSpc>
              <a:spcPct val="90000"/>
            </a:lnSpc>
            <a:spcBef>
              <a:spcPct val="0"/>
            </a:spcBef>
            <a:spcAft>
              <a:spcPct val="35000"/>
            </a:spcAft>
            <a:buNone/>
          </a:pPr>
          <a:r>
            <a:rPr lang="en-IN" sz="1700" kern="1200" dirty="0"/>
            <a:t>(19)</a:t>
          </a:r>
        </a:p>
      </dsp:txBody>
      <dsp:txXfrm>
        <a:off x="4178" y="2630456"/>
        <a:ext cx="1742730" cy="871365"/>
      </dsp:txXfrm>
    </dsp:sp>
    <dsp:sp modelId="{76C2DFAB-DFF9-4F56-A7BD-7FEC5B02E6FD}">
      <dsp:nvSpPr>
        <dsp:cNvPr id="0" name=""/>
        <dsp:cNvSpPr/>
      </dsp:nvSpPr>
      <dsp:spPr>
        <a:xfrm>
          <a:off x="2112882" y="2630456"/>
          <a:ext cx="1742730" cy="87136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IN" sz="1700" kern="1200" dirty="0"/>
            <a:t>Didn’t got waiver</a:t>
          </a:r>
        </a:p>
        <a:p>
          <a:pPr marL="0" lvl="0" indent="0" algn="ctr" defTabSz="755650">
            <a:lnSpc>
              <a:spcPct val="90000"/>
            </a:lnSpc>
            <a:spcBef>
              <a:spcPct val="0"/>
            </a:spcBef>
            <a:spcAft>
              <a:spcPct val="35000"/>
            </a:spcAft>
            <a:buNone/>
          </a:pPr>
          <a:r>
            <a:rPr lang="en-IN" sz="1700" kern="1200" dirty="0"/>
            <a:t>(29)</a:t>
          </a:r>
        </a:p>
      </dsp:txBody>
      <dsp:txXfrm>
        <a:off x="2112882" y="2630456"/>
        <a:ext cx="1742730" cy="871365"/>
      </dsp:txXfrm>
    </dsp:sp>
    <dsp:sp modelId="{0B209AF3-50A5-4583-9E95-98C22A4EA8B3}">
      <dsp:nvSpPr>
        <dsp:cNvPr id="0" name=""/>
        <dsp:cNvSpPr/>
      </dsp:nvSpPr>
      <dsp:spPr>
        <a:xfrm>
          <a:off x="5275938" y="1393117"/>
          <a:ext cx="1742730" cy="87136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IN" sz="1700" kern="1200" dirty="0"/>
            <a:t>Not Eligible</a:t>
          </a:r>
        </a:p>
        <a:p>
          <a:pPr marL="0" lvl="0" indent="0" algn="ctr" defTabSz="755650">
            <a:lnSpc>
              <a:spcPct val="90000"/>
            </a:lnSpc>
            <a:spcBef>
              <a:spcPct val="0"/>
            </a:spcBef>
            <a:spcAft>
              <a:spcPct val="35000"/>
            </a:spcAft>
            <a:buNone/>
          </a:pPr>
          <a:r>
            <a:rPr lang="en-IN" sz="1700" kern="1200" dirty="0"/>
            <a:t>(122)</a:t>
          </a:r>
        </a:p>
      </dsp:txBody>
      <dsp:txXfrm>
        <a:off x="5275938" y="1393117"/>
        <a:ext cx="1742730" cy="871365"/>
      </dsp:txXfrm>
    </dsp:sp>
    <dsp:sp modelId="{1123F062-1DDC-49B0-BCA5-62F3F39497B3}">
      <dsp:nvSpPr>
        <dsp:cNvPr id="0" name=""/>
        <dsp:cNvSpPr/>
      </dsp:nvSpPr>
      <dsp:spPr>
        <a:xfrm>
          <a:off x="4221586" y="2630456"/>
          <a:ext cx="1742730" cy="87136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IN" sz="1700" kern="1200" dirty="0"/>
            <a:t>Got Waiver</a:t>
          </a:r>
        </a:p>
        <a:p>
          <a:pPr marL="0" lvl="0" indent="0" algn="ctr" defTabSz="755650">
            <a:lnSpc>
              <a:spcPct val="90000"/>
            </a:lnSpc>
            <a:spcBef>
              <a:spcPct val="0"/>
            </a:spcBef>
            <a:spcAft>
              <a:spcPct val="35000"/>
            </a:spcAft>
            <a:buNone/>
          </a:pPr>
          <a:r>
            <a:rPr lang="en-IN" sz="1700" kern="1200" dirty="0"/>
            <a:t>(43)</a:t>
          </a:r>
        </a:p>
      </dsp:txBody>
      <dsp:txXfrm>
        <a:off x="4221586" y="2630456"/>
        <a:ext cx="1742730" cy="871365"/>
      </dsp:txXfrm>
    </dsp:sp>
    <dsp:sp modelId="{F99E90E7-3D39-40EB-8DF7-FE6AAFE2AE65}">
      <dsp:nvSpPr>
        <dsp:cNvPr id="0" name=""/>
        <dsp:cNvSpPr/>
      </dsp:nvSpPr>
      <dsp:spPr>
        <a:xfrm>
          <a:off x="6330291" y="2630456"/>
          <a:ext cx="1742730" cy="87136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IN" sz="1700" kern="1200" dirty="0"/>
            <a:t>Didn’t got waiver</a:t>
          </a:r>
        </a:p>
        <a:p>
          <a:pPr marL="0" lvl="0" indent="0" algn="ctr" defTabSz="755650">
            <a:lnSpc>
              <a:spcPct val="90000"/>
            </a:lnSpc>
            <a:spcBef>
              <a:spcPct val="0"/>
            </a:spcBef>
            <a:spcAft>
              <a:spcPct val="35000"/>
            </a:spcAft>
            <a:buNone/>
          </a:pPr>
          <a:r>
            <a:rPr lang="en-IN" sz="1700" kern="1200" dirty="0"/>
            <a:t>(79)</a:t>
          </a:r>
        </a:p>
      </dsp:txBody>
      <dsp:txXfrm>
        <a:off x="6330291" y="2630456"/>
        <a:ext cx="1742730" cy="87136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jpg>
</file>

<file path=ppt/media/image12.jpeg>
</file>

<file path=ppt/media/image2.jpg>
</file>

<file path=ppt/media/image3.jpg>
</file>

<file path=ppt/media/image4.jp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C83965C-BD68-4EE4-A592-708DF9F99B27}" type="datetimeFigureOut">
              <a:rPr lang="en-IN" smtClean="0"/>
              <a:t>12-01-2020</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BB1AF2-4B07-4765-A925-742E61D6D31A}" type="slidenum">
              <a:rPr lang="en-IN" smtClean="0"/>
              <a:t>‹#›</a:t>
            </a:fld>
            <a:endParaRPr lang="en-IN"/>
          </a:p>
        </p:txBody>
      </p:sp>
    </p:spTree>
    <p:extLst>
      <p:ext uri="{BB962C8B-B14F-4D97-AF65-F5344CB8AC3E}">
        <p14:creationId xmlns:p14="http://schemas.microsoft.com/office/powerpoint/2010/main" val="1187834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1650FFE0-2866-45D1-B62A-7A717B042477}" type="slidenum">
              <a:rPr lang="en-US"/>
              <a:pPr/>
              <a:t>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Conclude</a:t>
            </a:r>
            <a:r>
              <a:rPr lang="en-IN" baseline="0" dirty="0"/>
              <a:t> about </a:t>
            </a:r>
            <a:r>
              <a:rPr lang="en-IN" baseline="0" dirty="0" err="1"/>
              <a:t>jalna</a:t>
            </a:r>
            <a:endParaRPr lang="en-IN" dirty="0"/>
          </a:p>
        </p:txBody>
      </p:sp>
      <p:sp>
        <p:nvSpPr>
          <p:cNvPr id="4" name="Slide Number Placeholder 3"/>
          <p:cNvSpPr>
            <a:spLocks noGrp="1"/>
          </p:cNvSpPr>
          <p:nvPr>
            <p:ph type="sldNum" sz="quarter" idx="10"/>
          </p:nvPr>
        </p:nvSpPr>
        <p:spPr/>
        <p:txBody>
          <a:bodyPr/>
          <a:lstStyle/>
          <a:p>
            <a:fld id="{394A9C37-787F-42AE-A8DA-F4E93D03EB84}" type="slidenum">
              <a:rPr lang="en-IN" smtClean="0"/>
              <a:t>12</a:t>
            </a:fld>
            <a:endParaRPr lang="en-IN"/>
          </a:p>
        </p:txBody>
      </p:sp>
    </p:spTree>
    <p:extLst>
      <p:ext uri="{BB962C8B-B14F-4D97-AF65-F5344CB8AC3E}">
        <p14:creationId xmlns:p14="http://schemas.microsoft.com/office/powerpoint/2010/main" val="20976386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394A9C37-787F-42AE-A8DA-F4E93D03EB84}" type="slidenum">
              <a:rPr lang="en-IN" smtClean="0"/>
              <a:t>19</a:t>
            </a:fld>
            <a:endParaRPr lang="en-IN"/>
          </a:p>
        </p:txBody>
      </p:sp>
    </p:spTree>
    <p:extLst>
      <p:ext uri="{BB962C8B-B14F-4D97-AF65-F5344CB8AC3E}">
        <p14:creationId xmlns:p14="http://schemas.microsoft.com/office/powerpoint/2010/main" val="15825736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Refer</a:t>
            </a:r>
          </a:p>
        </p:txBody>
      </p:sp>
      <p:sp>
        <p:nvSpPr>
          <p:cNvPr id="4" name="Slide Number Placeholder 3"/>
          <p:cNvSpPr>
            <a:spLocks noGrp="1"/>
          </p:cNvSpPr>
          <p:nvPr>
            <p:ph type="sldNum" sz="quarter" idx="10"/>
          </p:nvPr>
        </p:nvSpPr>
        <p:spPr/>
        <p:txBody>
          <a:bodyPr/>
          <a:lstStyle/>
          <a:p>
            <a:fld id="{3FBB1AF2-4B07-4765-A925-742E61D6D31A}" type="slidenum">
              <a:rPr lang="en-IN" smtClean="0"/>
              <a:t>30</a:t>
            </a:fld>
            <a:endParaRPr lang="en-IN"/>
          </a:p>
        </p:txBody>
      </p:sp>
    </p:spTree>
    <p:extLst>
      <p:ext uri="{BB962C8B-B14F-4D97-AF65-F5344CB8AC3E}">
        <p14:creationId xmlns:p14="http://schemas.microsoft.com/office/powerpoint/2010/main" val="9721104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3FBB1AF2-4B07-4765-A925-742E61D6D31A}" type="slidenum">
              <a:rPr lang="en-IN" smtClean="0"/>
              <a:t>31</a:t>
            </a:fld>
            <a:endParaRPr lang="en-IN"/>
          </a:p>
        </p:txBody>
      </p:sp>
    </p:spTree>
    <p:extLst>
      <p:ext uri="{BB962C8B-B14F-4D97-AF65-F5344CB8AC3E}">
        <p14:creationId xmlns:p14="http://schemas.microsoft.com/office/powerpoint/2010/main" val="2173523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endParaRPr lang="en-IN"/>
          </a:p>
        </p:txBody>
      </p:sp>
      <p:sp>
        <p:nvSpPr>
          <p:cNvPr id="3" name="Date Placeholder 2"/>
          <p:cNvSpPr>
            <a:spLocks noGrp="1"/>
          </p:cNvSpPr>
          <p:nvPr>
            <p:ph type="dt" sz="half" idx="10"/>
          </p:nvPr>
        </p:nvSpPr>
        <p:spPr>
          <a:xfrm>
            <a:off x="457200" y="6356350"/>
            <a:ext cx="2133600" cy="365125"/>
          </a:xfrm>
        </p:spPr>
        <p:txBody>
          <a:bodyPr/>
          <a:lstStyle>
            <a:lvl1pPr>
              <a:defRPr/>
            </a:lvl1pPr>
          </a:lstStyle>
          <a:p>
            <a:fld id="{B15FA4ED-520C-4057-870F-92445F5B8F4C}" type="datetime1">
              <a:rPr lang="en-US" altLang="en-US"/>
              <a:pPr/>
              <a:t>1/12/2020</a:t>
            </a:fld>
            <a:endParaRPr lang="en-US" sz="1800">
              <a:solidFill>
                <a:schemeClr val="tx1"/>
              </a:solidFill>
            </a:endParaRPr>
          </a:p>
        </p:txBody>
      </p:sp>
      <p:sp>
        <p:nvSpPr>
          <p:cNvPr id="4" name="Footer Placeholder 3"/>
          <p:cNvSpPr>
            <a:spLocks noGrp="1"/>
          </p:cNvSpPr>
          <p:nvPr>
            <p:ph type="ftr" sz="quarter" idx="11"/>
          </p:nvPr>
        </p:nvSpPr>
        <p:spPr>
          <a:xfrm>
            <a:off x="3124200" y="6356350"/>
            <a:ext cx="2895600" cy="365125"/>
          </a:xfrm>
        </p:spPr>
        <p:txBody>
          <a:bodyPr/>
          <a:lstStyle>
            <a:lvl1pPr>
              <a:defRPr/>
            </a:lvl1pPr>
          </a:lstStyle>
          <a:p>
            <a:endParaRPr lang="en-US"/>
          </a:p>
        </p:txBody>
      </p:sp>
      <p:sp>
        <p:nvSpPr>
          <p:cNvPr id="5" name="Slide Number Placeholder 4"/>
          <p:cNvSpPr>
            <a:spLocks noGrp="1"/>
          </p:cNvSpPr>
          <p:nvPr>
            <p:ph type="sldNum" sz="quarter" idx="12"/>
          </p:nvPr>
        </p:nvSpPr>
        <p:spPr>
          <a:xfrm>
            <a:off x="6553200" y="6356350"/>
            <a:ext cx="2133600" cy="365125"/>
          </a:xfrm>
        </p:spPr>
        <p:txBody>
          <a:bodyPr/>
          <a:lstStyle>
            <a:lvl1pPr>
              <a:defRPr/>
            </a:lvl1pPr>
          </a:lstStyle>
          <a:p>
            <a:fld id="{5986EED9-87D9-4340-B7AD-1EBF38E2F288}" type="slidenum">
              <a:rPr lang="en-US" altLang="en-US"/>
              <a:pPr/>
              <a:t>‹#›</a:t>
            </a:fld>
            <a:endParaRPr lang="en-US" sz="1800">
              <a:solidFill>
                <a:schemeClr val="tx1"/>
              </a:solidFill>
            </a:endParaRPr>
          </a:p>
        </p:txBody>
      </p:sp>
    </p:spTree>
    <p:extLst>
      <p:ext uri="{BB962C8B-B14F-4D97-AF65-F5344CB8AC3E}">
        <p14:creationId xmlns:p14="http://schemas.microsoft.com/office/powerpoint/2010/main" val="486257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ZA" sz="3200" b="1" cap="all" dirty="0"/>
              <a:t>analysing the importance of weather forecasting &amp; study of agriculture in </a:t>
            </a:r>
            <a:r>
              <a:rPr lang="en-ZA" sz="3200" b="1" cap="all" dirty="0" err="1"/>
              <a:t>maharashtra</a:t>
            </a:r>
            <a:r>
              <a:rPr lang="en-ZA" sz="3200" b="1" cap="all" dirty="0"/>
              <a:t> </a:t>
            </a:r>
            <a:endParaRPr lang="en-IN" sz="3200" dirty="0"/>
          </a:p>
        </p:txBody>
      </p:sp>
      <p:sp>
        <p:nvSpPr>
          <p:cNvPr id="3" name="Content Placeholder 2"/>
          <p:cNvSpPr>
            <a:spLocks noGrp="1"/>
          </p:cNvSpPr>
          <p:nvPr>
            <p:ph idx="1"/>
          </p:nvPr>
        </p:nvSpPr>
        <p:spPr/>
        <p:txBody>
          <a:bodyPr/>
          <a:lstStyle/>
          <a:p>
            <a:endParaRPr lang="en-IN" sz="2000" dirty="0"/>
          </a:p>
          <a:p>
            <a:pPr marL="0" indent="0">
              <a:buNone/>
            </a:pPr>
            <a:endParaRPr lang="en-IN" sz="2000" dirty="0"/>
          </a:p>
          <a:p>
            <a:pPr marL="2286000" lvl="5" indent="0">
              <a:buNone/>
            </a:pPr>
            <a:r>
              <a:rPr lang="en-IN" sz="2400" dirty="0"/>
              <a:t>      A STATISTICAL STUDY</a:t>
            </a:r>
          </a:p>
          <a:p>
            <a:endParaRPr lang="en-IN" sz="2000" dirty="0"/>
          </a:p>
          <a:p>
            <a:r>
              <a:rPr lang="en-IN" sz="2000" dirty="0" err="1"/>
              <a:t>Mr.</a:t>
            </a:r>
            <a:r>
              <a:rPr lang="en-IN" sz="2000" dirty="0"/>
              <a:t> </a:t>
            </a:r>
            <a:r>
              <a:rPr lang="en-IN" sz="2000" dirty="0" err="1"/>
              <a:t>Soham</a:t>
            </a:r>
            <a:r>
              <a:rPr lang="en-IN" sz="2000" dirty="0"/>
              <a:t> Manish </a:t>
            </a:r>
            <a:r>
              <a:rPr lang="en-IN" sz="2000" dirty="0" err="1"/>
              <a:t>Wani</a:t>
            </a:r>
            <a:r>
              <a:rPr lang="en-IN" sz="2000" dirty="0"/>
              <a:t>.</a:t>
            </a:r>
            <a:br>
              <a:rPr lang="en-IN" sz="2000" dirty="0"/>
            </a:br>
            <a:r>
              <a:rPr lang="en-IN" sz="2000" dirty="0"/>
              <a:t>Research Scholar, Dept. of Statistics, K. C. College, Mumbai University, Mumbai.</a:t>
            </a:r>
          </a:p>
          <a:p>
            <a:r>
              <a:rPr lang="en-IN" sz="2000" dirty="0" err="1"/>
              <a:t>Ms.</a:t>
            </a:r>
            <a:r>
              <a:rPr lang="en-IN" sz="2000" dirty="0"/>
              <a:t> </a:t>
            </a:r>
            <a:r>
              <a:rPr lang="en-IN" sz="2000" dirty="0" err="1"/>
              <a:t>Shailaja</a:t>
            </a:r>
            <a:r>
              <a:rPr lang="en-IN" sz="2000" dirty="0"/>
              <a:t> </a:t>
            </a:r>
            <a:r>
              <a:rPr lang="en-IN" sz="2000" dirty="0" err="1"/>
              <a:t>Rane</a:t>
            </a:r>
            <a:r>
              <a:rPr lang="en-IN" sz="2000" dirty="0"/>
              <a:t>. (Mentor)</a:t>
            </a:r>
            <a:br>
              <a:rPr lang="en-IN" sz="2000" dirty="0"/>
            </a:br>
            <a:r>
              <a:rPr lang="en-IN" sz="2000" dirty="0"/>
              <a:t>Professor, Dept. of Statistics, K. C. College, Mumbai University, Mumbai.</a:t>
            </a:r>
            <a:br>
              <a:rPr lang="en-IN" dirty="0"/>
            </a:b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8756287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492220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Sources Of Weather Data</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935778590"/>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457201" y="3625334"/>
            <a:ext cx="1524000" cy="369332"/>
          </a:xfrm>
          <a:prstGeom prst="rect">
            <a:avLst/>
          </a:prstGeom>
          <a:noFill/>
        </p:spPr>
        <p:txBody>
          <a:bodyPr wrap="square" rtlCol="0">
            <a:spAutoFit/>
          </a:bodyPr>
          <a:lstStyle/>
          <a:p>
            <a:r>
              <a:rPr lang="en-IN" dirty="0"/>
              <a:t>No. of farmers</a:t>
            </a:r>
          </a:p>
        </p:txBody>
      </p:sp>
      <p:sp>
        <p:nvSpPr>
          <p:cNvPr id="6" name="TextBox 5"/>
          <p:cNvSpPr txBox="1"/>
          <p:nvPr/>
        </p:nvSpPr>
        <p:spPr>
          <a:xfrm>
            <a:off x="3962400" y="6248400"/>
            <a:ext cx="2057400" cy="369332"/>
          </a:xfrm>
          <a:prstGeom prst="rect">
            <a:avLst/>
          </a:prstGeom>
          <a:noFill/>
        </p:spPr>
        <p:txBody>
          <a:bodyPr wrap="square" rtlCol="0">
            <a:spAutoFit/>
          </a:bodyPr>
          <a:lstStyle/>
          <a:p>
            <a:r>
              <a:rPr lang="en-IN" dirty="0"/>
              <a:t>SOURCE</a:t>
            </a:r>
          </a:p>
        </p:txBody>
      </p:sp>
    </p:spTree>
    <p:extLst>
      <p:ext uri="{BB962C8B-B14F-4D97-AF65-F5344CB8AC3E}">
        <p14:creationId xmlns:p14="http://schemas.microsoft.com/office/powerpoint/2010/main" val="3515636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Use of Weather Data District Wise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89306488"/>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p:cNvSpPr txBox="1"/>
          <p:nvPr/>
        </p:nvSpPr>
        <p:spPr>
          <a:xfrm>
            <a:off x="4267200" y="5638800"/>
            <a:ext cx="2057400" cy="369332"/>
          </a:xfrm>
          <a:prstGeom prst="rect">
            <a:avLst/>
          </a:prstGeom>
          <a:noFill/>
        </p:spPr>
        <p:txBody>
          <a:bodyPr wrap="square" rtlCol="0">
            <a:spAutoFit/>
          </a:bodyPr>
          <a:lstStyle/>
          <a:p>
            <a:r>
              <a:rPr lang="en-IN" dirty="0"/>
              <a:t>DISTRICTS</a:t>
            </a:r>
          </a:p>
        </p:txBody>
      </p:sp>
      <p:sp>
        <p:nvSpPr>
          <p:cNvPr id="5" name="TextBox 4"/>
          <p:cNvSpPr txBox="1"/>
          <p:nvPr/>
        </p:nvSpPr>
        <p:spPr>
          <a:xfrm rot="16200000">
            <a:off x="-272534" y="3168134"/>
            <a:ext cx="1524000" cy="369332"/>
          </a:xfrm>
          <a:prstGeom prst="rect">
            <a:avLst/>
          </a:prstGeom>
          <a:noFill/>
        </p:spPr>
        <p:txBody>
          <a:bodyPr wrap="square" rtlCol="0">
            <a:spAutoFit/>
          </a:bodyPr>
          <a:lstStyle/>
          <a:p>
            <a:r>
              <a:rPr lang="en-IN" dirty="0"/>
              <a:t>No. of farmers</a:t>
            </a:r>
          </a:p>
        </p:txBody>
      </p:sp>
    </p:spTree>
    <p:extLst>
      <p:ext uri="{BB962C8B-B14F-4D97-AF65-F5344CB8AC3E}">
        <p14:creationId xmlns:p14="http://schemas.microsoft.com/office/powerpoint/2010/main" val="28563621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Is the business profitable during the whole year?</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148989585"/>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4191000" y="6028206"/>
            <a:ext cx="2057400" cy="369332"/>
          </a:xfrm>
          <a:prstGeom prst="rect">
            <a:avLst/>
          </a:prstGeom>
          <a:noFill/>
        </p:spPr>
        <p:txBody>
          <a:bodyPr wrap="square" rtlCol="0">
            <a:spAutoFit/>
          </a:bodyPr>
          <a:lstStyle/>
          <a:p>
            <a:r>
              <a:rPr lang="en-IN" dirty="0"/>
              <a:t>DISTRICTS</a:t>
            </a:r>
          </a:p>
        </p:txBody>
      </p:sp>
      <p:sp>
        <p:nvSpPr>
          <p:cNvPr id="6" name="TextBox 5"/>
          <p:cNvSpPr txBox="1"/>
          <p:nvPr/>
        </p:nvSpPr>
        <p:spPr>
          <a:xfrm rot="16200000">
            <a:off x="-272534" y="3168134"/>
            <a:ext cx="1524000" cy="369332"/>
          </a:xfrm>
          <a:prstGeom prst="rect">
            <a:avLst/>
          </a:prstGeom>
          <a:noFill/>
        </p:spPr>
        <p:txBody>
          <a:bodyPr wrap="square" rtlCol="0">
            <a:spAutoFit/>
          </a:bodyPr>
          <a:lstStyle/>
          <a:p>
            <a:r>
              <a:rPr lang="en-IN" dirty="0"/>
              <a:t>No. of farmers</a:t>
            </a:r>
          </a:p>
        </p:txBody>
      </p:sp>
    </p:spTree>
    <p:extLst>
      <p:ext uri="{BB962C8B-B14F-4D97-AF65-F5344CB8AC3E}">
        <p14:creationId xmlns:p14="http://schemas.microsoft.com/office/powerpoint/2010/main" val="1224052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IN" b="1" dirty="0"/>
              <a:t>Statistics </a:t>
            </a:r>
          </a:p>
        </p:txBody>
      </p:sp>
      <p:sp>
        <p:nvSpPr>
          <p:cNvPr id="7" name="Content Placeholder 6"/>
          <p:cNvSpPr>
            <a:spLocks noGrp="1"/>
          </p:cNvSpPr>
          <p:nvPr>
            <p:ph idx="1"/>
          </p:nvPr>
        </p:nvSpPr>
        <p:spPr/>
        <p:txBody>
          <a:bodyPr>
            <a:normAutofit fontScale="92500" lnSpcReduction="20000"/>
          </a:bodyPr>
          <a:lstStyle/>
          <a:p>
            <a:r>
              <a:rPr lang="en-IN" dirty="0" err="1"/>
              <a:t>H</a:t>
            </a:r>
            <a:r>
              <a:rPr lang="en-IN" sz="2200" dirty="0" err="1"/>
              <a:t>o</a:t>
            </a:r>
            <a:r>
              <a:rPr lang="en-IN" dirty="0"/>
              <a:t>: There is no association between the using weather data and earning profits.     </a:t>
            </a:r>
          </a:p>
          <a:p>
            <a:r>
              <a:rPr lang="en-IN" dirty="0"/>
              <a:t>H</a:t>
            </a:r>
            <a:r>
              <a:rPr lang="en-IN" sz="2200" dirty="0"/>
              <a:t>1</a:t>
            </a:r>
            <a:r>
              <a:rPr lang="en-IN" dirty="0"/>
              <a:t>: Not H</a:t>
            </a:r>
            <a:r>
              <a:rPr lang="en-IN" sz="2200" dirty="0"/>
              <a:t>o</a:t>
            </a:r>
            <a:r>
              <a:rPr lang="en-IN" dirty="0"/>
              <a:t>.</a:t>
            </a:r>
          </a:p>
          <a:p>
            <a:r>
              <a:rPr lang="el-GR" dirty="0"/>
              <a:t>χ</a:t>
            </a:r>
            <a:r>
              <a:rPr lang="el-GR" baseline="30000" dirty="0"/>
              <a:t>2</a:t>
            </a:r>
            <a:r>
              <a:rPr lang="en-IN" sz="2200" dirty="0" err="1"/>
              <a:t>cal</a:t>
            </a:r>
            <a:r>
              <a:rPr lang="en-IN" dirty="0"/>
              <a:t> = 7.186</a:t>
            </a:r>
          </a:p>
          <a:p>
            <a:r>
              <a:rPr lang="el-GR" dirty="0"/>
              <a:t>Χ</a:t>
            </a:r>
            <a:r>
              <a:rPr lang="el-GR" baseline="30000" dirty="0"/>
              <a:t>2</a:t>
            </a:r>
            <a:r>
              <a:rPr lang="en-IN" sz="2200" dirty="0"/>
              <a:t>tab</a:t>
            </a:r>
            <a:r>
              <a:rPr lang="en-IN" dirty="0"/>
              <a:t> = 3.85</a:t>
            </a:r>
          </a:p>
          <a:p>
            <a:r>
              <a:rPr lang="en-IN" dirty="0"/>
              <a:t>P-value=0.007</a:t>
            </a:r>
          </a:p>
          <a:p>
            <a:r>
              <a:rPr lang="en-IN" dirty="0"/>
              <a:t>Result: Since p-value is very small the null hypothesis will be rejected.</a:t>
            </a:r>
          </a:p>
          <a:p>
            <a:r>
              <a:rPr lang="en-IN" dirty="0"/>
              <a:t>Conclusion: There is association between using weather data and earning profits.</a:t>
            </a:r>
          </a:p>
          <a:p>
            <a:endParaRPr lang="en-IN" dirty="0"/>
          </a:p>
          <a:p>
            <a:endParaRPr lang="en-IN" dirty="0"/>
          </a:p>
        </p:txBody>
      </p:sp>
    </p:spTree>
    <p:extLst>
      <p:ext uri="{BB962C8B-B14F-4D97-AF65-F5344CB8AC3E}">
        <p14:creationId xmlns:p14="http://schemas.microsoft.com/office/powerpoint/2010/main" val="18498308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Applied for Loans</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50858224"/>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p:cNvSpPr txBox="1"/>
          <p:nvPr/>
        </p:nvSpPr>
        <p:spPr>
          <a:xfrm>
            <a:off x="4191000" y="6028206"/>
            <a:ext cx="2057400" cy="369332"/>
          </a:xfrm>
          <a:prstGeom prst="rect">
            <a:avLst/>
          </a:prstGeom>
          <a:noFill/>
        </p:spPr>
        <p:txBody>
          <a:bodyPr wrap="square" rtlCol="0">
            <a:spAutoFit/>
          </a:bodyPr>
          <a:lstStyle/>
          <a:p>
            <a:r>
              <a:rPr lang="en-IN" dirty="0"/>
              <a:t>DISTRICTS</a:t>
            </a:r>
          </a:p>
        </p:txBody>
      </p:sp>
      <p:sp>
        <p:nvSpPr>
          <p:cNvPr id="9" name="TextBox 8"/>
          <p:cNvSpPr txBox="1"/>
          <p:nvPr/>
        </p:nvSpPr>
        <p:spPr>
          <a:xfrm rot="16200000">
            <a:off x="-272534" y="3168134"/>
            <a:ext cx="1524000" cy="369332"/>
          </a:xfrm>
          <a:prstGeom prst="rect">
            <a:avLst/>
          </a:prstGeom>
          <a:noFill/>
        </p:spPr>
        <p:txBody>
          <a:bodyPr wrap="square" rtlCol="0">
            <a:spAutoFit/>
          </a:bodyPr>
          <a:lstStyle/>
          <a:p>
            <a:r>
              <a:rPr lang="en-IN" dirty="0"/>
              <a:t>No. of farmers</a:t>
            </a:r>
          </a:p>
        </p:txBody>
      </p:sp>
    </p:spTree>
    <p:extLst>
      <p:ext uri="{BB962C8B-B14F-4D97-AF65-F5344CB8AC3E}">
        <p14:creationId xmlns:p14="http://schemas.microsoft.com/office/powerpoint/2010/main" val="36551854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Defaulters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486765056"/>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4191000" y="6028206"/>
            <a:ext cx="2057400" cy="369332"/>
          </a:xfrm>
          <a:prstGeom prst="rect">
            <a:avLst/>
          </a:prstGeom>
          <a:noFill/>
        </p:spPr>
        <p:txBody>
          <a:bodyPr wrap="square" rtlCol="0">
            <a:spAutoFit/>
          </a:bodyPr>
          <a:lstStyle/>
          <a:p>
            <a:r>
              <a:rPr lang="en-IN" dirty="0"/>
              <a:t>DISTRICTS</a:t>
            </a:r>
          </a:p>
        </p:txBody>
      </p:sp>
      <p:sp>
        <p:nvSpPr>
          <p:cNvPr id="6" name="TextBox 5"/>
          <p:cNvSpPr txBox="1"/>
          <p:nvPr/>
        </p:nvSpPr>
        <p:spPr>
          <a:xfrm rot="16200000">
            <a:off x="-272534" y="3168134"/>
            <a:ext cx="1524000" cy="369332"/>
          </a:xfrm>
          <a:prstGeom prst="rect">
            <a:avLst/>
          </a:prstGeom>
          <a:noFill/>
        </p:spPr>
        <p:txBody>
          <a:bodyPr wrap="square" rtlCol="0">
            <a:spAutoFit/>
          </a:bodyPr>
          <a:lstStyle/>
          <a:p>
            <a:r>
              <a:rPr lang="en-IN" dirty="0"/>
              <a:t>No. of farmers</a:t>
            </a:r>
          </a:p>
        </p:txBody>
      </p:sp>
    </p:spTree>
    <p:extLst>
      <p:ext uri="{BB962C8B-B14F-4D97-AF65-F5344CB8AC3E}">
        <p14:creationId xmlns:p14="http://schemas.microsoft.com/office/powerpoint/2010/main" val="1281879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Applied for Loan Waiver</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622533982"/>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272534" y="3168134"/>
            <a:ext cx="1524000" cy="369332"/>
          </a:xfrm>
          <a:prstGeom prst="rect">
            <a:avLst/>
          </a:prstGeom>
          <a:noFill/>
        </p:spPr>
        <p:txBody>
          <a:bodyPr wrap="square" rtlCol="0">
            <a:spAutoFit/>
          </a:bodyPr>
          <a:lstStyle/>
          <a:p>
            <a:r>
              <a:rPr lang="en-IN" dirty="0"/>
              <a:t>No. of farmers</a:t>
            </a:r>
          </a:p>
        </p:txBody>
      </p:sp>
      <p:sp>
        <p:nvSpPr>
          <p:cNvPr id="6" name="TextBox 5"/>
          <p:cNvSpPr txBox="1"/>
          <p:nvPr/>
        </p:nvSpPr>
        <p:spPr>
          <a:xfrm>
            <a:off x="4191000" y="6028206"/>
            <a:ext cx="2057400" cy="369332"/>
          </a:xfrm>
          <a:prstGeom prst="rect">
            <a:avLst/>
          </a:prstGeom>
          <a:noFill/>
        </p:spPr>
        <p:txBody>
          <a:bodyPr wrap="square" rtlCol="0">
            <a:spAutoFit/>
          </a:bodyPr>
          <a:lstStyle/>
          <a:p>
            <a:r>
              <a:rPr lang="en-IN" dirty="0"/>
              <a:t>DISTRICTS</a:t>
            </a:r>
          </a:p>
        </p:txBody>
      </p:sp>
    </p:spTree>
    <p:extLst>
      <p:ext uri="{BB962C8B-B14F-4D97-AF65-F5344CB8AC3E}">
        <p14:creationId xmlns:p14="http://schemas.microsoft.com/office/powerpoint/2010/main" val="2084749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How much compensation did you received.</a:t>
            </a:r>
          </a:p>
        </p:txBody>
      </p:sp>
      <p:graphicFrame>
        <p:nvGraphicFramePr>
          <p:cNvPr id="4" name="Content Placeholder 3"/>
          <p:cNvGraphicFramePr>
            <a:graphicFrameLocks noGrp="1"/>
          </p:cNvGraphicFramePr>
          <p:nvPr>
            <p:ph idx="1"/>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272534" y="3168134"/>
            <a:ext cx="1524000" cy="369332"/>
          </a:xfrm>
          <a:prstGeom prst="rect">
            <a:avLst/>
          </a:prstGeom>
          <a:noFill/>
        </p:spPr>
        <p:txBody>
          <a:bodyPr wrap="square" rtlCol="0">
            <a:spAutoFit/>
          </a:bodyPr>
          <a:lstStyle/>
          <a:p>
            <a:r>
              <a:rPr lang="en-IN" dirty="0"/>
              <a:t>No. of farmers</a:t>
            </a:r>
          </a:p>
        </p:txBody>
      </p:sp>
      <p:sp>
        <p:nvSpPr>
          <p:cNvPr id="6" name="TextBox 5"/>
          <p:cNvSpPr txBox="1"/>
          <p:nvPr/>
        </p:nvSpPr>
        <p:spPr>
          <a:xfrm>
            <a:off x="4191000" y="6028206"/>
            <a:ext cx="2057400" cy="369332"/>
          </a:xfrm>
          <a:prstGeom prst="rect">
            <a:avLst/>
          </a:prstGeom>
          <a:noFill/>
        </p:spPr>
        <p:txBody>
          <a:bodyPr wrap="square" rtlCol="0">
            <a:spAutoFit/>
          </a:bodyPr>
          <a:lstStyle/>
          <a:p>
            <a:r>
              <a:rPr lang="en-IN" dirty="0"/>
              <a:t>DISTRICTS</a:t>
            </a:r>
          </a:p>
        </p:txBody>
      </p:sp>
    </p:spTree>
    <p:extLst>
      <p:ext uri="{BB962C8B-B14F-4D97-AF65-F5344CB8AC3E}">
        <p14:creationId xmlns:p14="http://schemas.microsoft.com/office/powerpoint/2010/main" val="24699220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33800"/>
            <a:ext cx="8229600" cy="3048000"/>
          </a:xfrm>
        </p:spPr>
        <p:txBody>
          <a:bodyPr>
            <a:normAutofit fontScale="90000"/>
          </a:bodyPr>
          <a:lstStyle/>
          <a:p>
            <a:pPr algn="l"/>
            <a:r>
              <a:rPr lang="en-IN" sz="1800" dirty="0"/>
              <a:t>P1: Proportion of farmers who got waiver and are </a:t>
            </a:r>
            <a:r>
              <a:rPr lang="en-IN" sz="1800" u="sng" dirty="0"/>
              <a:t>eligible</a:t>
            </a:r>
            <a:r>
              <a:rPr lang="en-IN" sz="1800" dirty="0"/>
              <a:t> for loan waiver</a:t>
            </a:r>
            <a:br>
              <a:rPr lang="en-IN" sz="1800" dirty="0"/>
            </a:br>
            <a:r>
              <a:rPr lang="en-IN" sz="1800" dirty="0"/>
              <a:t>P2: Proportion of farmers who got waiver but are </a:t>
            </a:r>
            <a:r>
              <a:rPr lang="en-IN" sz="1800" u="sng" dirty="0"/>
              <a:t>not eligible</a:t>
            </a:r>
            <a:r>
              <a:rPr lang="en-IN" sz="1800" dirty="0"/>
              <a:t> for loan waiver</a:t>
            </a:r>
            <a:br>
              <a:rPr lang="en-IN" sz="1800" dirty="0"/>
            </a:br>
            <a:r>
              <a:rPr lang="en-IN" sz="1800" dirty="0" err="1"/>
              <a:t>Ho</a:t>
            </a:r>
            <a:r>
              <a:rPr lang="en-IN" sz="1800" dirty="0"/>
              <a:t>: P</a:t>
            </a:r>
            <a:r>
              <a:rPr lang="en-IN" sz="1600" dirty="0"/>
              <a:t>1</a:t>
            </a:r>
            <a:r>
              <a:rPr lang="en-IN" sz="1400" dirty="0"/>
              <a:t>=</a:t>
            </a:r>
            <a:r>
              <a:rPr lang="en-IN" sz="1800" dirty="0"/>
              <a:t>P</a:t>
            </a:r>
            <a:r>
              <a:rPr lang="en-IN" sz="1400" dirty="0"/>
              <a:t>2</a:t>
            </a:r>
            <a:r>
              <a:rPr lang="en-IN" sz="1800" dirty="0"/>
              <a:t>       Vs.      H1: P1&gt;P2</a:t>
            </a:r>
            <a:br>
              <a:rPr lang="en-IN" sz="1800" dirty="0"/>
            </a:br>
            <a:r>
              <a:rPr lang="en-IN" sz="1800" dirty="0" err="1"/>
              <a:t>Zcal</a:t>
            </a:r>
            <a:r>
              <a:rPr lang="en-IN" sz="1800" dirty="0"/>
              <a:t>= 0.52311</a:t>
            </a:r>
            <a:br>
              <a:rPr lang="en-IN" sz="1800" dirty="0"/>
            </a:br>
            <a:r>
              <a:rPr lang="en-IN" sz="1800" dirty="0" err="1"/>
              <a:t>Ztab</a:t>
            </a:r>
            <a:r>
              <a:rPr lang="en-IN" sz="1800" dirty="0"/>
              <a:t>= 1.645</a:t>
            </a:r>
            <a:br>
              <a:rPr lang="en-IN" sz="1800" dirty="0"/>
            </a:br>
            <a:r>
              <a:rPr lang="en-IN" sz="1800" dirty="0"/>
              <a:t>P- Value = 0.2988</a:t>
            </a:r>
            <a:br>
              <a:rPr lang="en-IN" sz="1800" dirty="0"/>
            </a:br>
            <a:r>
              <a:rPr lang="en-IN" sz="1800" dirty="0"/>
              <a:t>Result:  Since p-value is high we do not reject null hypothesis</a:t>
            </a:r>
            <a:br>
              <a:rPr lang="en-IN" sz="1800" dirty="0"/>
            </a:br>
            <a:r>
              <a:rPr lang="en-IN" sz="1800" dirty="0"/>
              <a:t>Conclusion: We can see that the government bodies don’t have a proper look on the background of farmers before dispensing compensation to them. There is no enough evidence to prove that the proportion of eligible farmers getting waiver is more than the proportion of ineligible framer getting waiver.</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196227257"/>
              </p:ext>
            </p:extLst>
          </p:nvPr>
        </p:nvGraphicFramePr>
        <p:xfrm>
          <a:off x="609600" y="152400"/>
          <a:ext cx="8077200" cy="3657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08494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Introduction</a:t>
            </a:r>
          </a:p>
        </p:txBody>
      </p:sp>
      <p:sp>
        <p:nvSpPr>
          <p:cNvPr id="3" name="Content Placeholder 2"/>
          <p:cNvSpPr>
            <a:spLocks noGrp="1"/>
          </p:cNvSpPr>
          <p:nvPr>
            <p:ph idx="1"/>
          </p:nvPr>
        </p:nvSpPr>
        <p:spPr/>
        <p:txBody>
          <a:bodyPr>
            <a:normAutofit/>
          </a:bodyPr>
          <a:lstStyle/>
          <a:p>
            <a:r>
              <a:rPr lang="en-IN" sz="2000" dirty="0"/>
              <a:t>Agriculture plays a crucial role in the economy of a country and it is the backbone of our economic system. </a:t>
            </a:r>
          </a:p>
          <a:p>
            <a:r>
              <a:rPr lang="en-IN" sz="2000" dirty="0"/>
              <a:t>The agriculture sector is the largest employer of the Indian economy.</a:t>
            </a:r>
          </a:p>
          <a:p>
            <a:r>
              <a:rPr lang="en-IN" sz="2000" dirty="0"/>
              <a:t>In the year 2001-02, the agricultural sector of India had contributed around 22.39 per cent share of GDP and it is reduced up to 15.79 % in the year 2013-14 (Source : Central Statistical Organisation (CSO)).</a:t>
            </a:r>
          </a:p>
          <a:p>
            <a:r>
              <a:rPr lang="en-IN" sz="2000" dirty="0"/>
              <a:t>At around 1530000 Sq. Km, India has the second largest amount of arable land in the world.</a:t>
            </a:r>
          </a:p>
          <a:p>
            <a:r>
              <a:rPr lang="en-IN" sz="2000" b="1" dirty="0"/>
              <a:t>India</a:t>
            </a:r>
            <a:r>
              <a:rPr lang="en-IN" sz="2000" dirty="0"/>
              <a:t> accounts for 7.68% of total global </a:t>
            </a:r>
            <a:r>
              <a:rPr lang="en-IN" sz="2000" b="1" dirty="0"/>
              <a:t>agricultural</a:t>
            </a:r>
            <a:r>
              <a:rPr lang="en-IN" sz="2000" dirty="0"/>
              <a:t> output.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8103204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6999497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Age Vs. Use of Weather Data</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91718646"/>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457201" y="3320534"/>
            <a:ext cx="1524000" cy="369332"/>
          </a:xfrm>
          <a:prstGeom prst="rect">
            <a:avLst/>
          </a:prstGeom>
          <a:noFill/>
        </p:spPr>
        <p:txBody>
          <a:bodyPr wrap="square" rtlCol="0">
            <a:spAutoFit/>
          </a:bodyPr>
          <a:lstStyle/>
          <a:p>
            <a:r>
              <a:rPr lang="en-IN" dirty="0"/>
              <a:t>No. of farmers</a:t>
            </a:r>
          </a:p>
        </p:txBody>
      </p:sp>
      <p:sp>
        <p:nvSpPr>
          <p:cNvPr id="6" name="TextBox 5"/>
          <p:cNvSpPr txBox="1"/>
          <p:nvPr/>
        </p:nvSpPr>
        <p:spPr>
          <a:xfrm>
            <a:off x="4038600" y="6212872"/>
            <a:ext cx="2057400" cy="369332"/>
          </a:xfrm>
          <a:prstGeom prst="rect">
            <a:avLst/>
          </a:prstGeom>
          <a:noFill/>
        </p:spPr>
        <p:txBody>
          <a:bodyPr wrap="square" rtlCol="0">
            <a:spAutoFit/>
          </a:bodyPr>
          <a:lstStyle/>
          <a:p>
            <a:r>
              <a:rPr lang="en-IN" dirty="0"/>
              <a:t>Age Group</a:t>
            </a:r>
          </a:p>
        </p:txBody>
      </p:sp>
    </p:spTree>
    <p:extLst>
      <p:ext uri="{BB962C8B-B14F-4D97-AF65-F5344CB8AC3E}">
        <p14:creationId xmlns:p14="http://schemas.microsoft.com/office/powerpoint/2010/main" val="15897100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Statistics</a:t>
            </a:r>
          </a:p>
        </p:txBody>
      </p:sp>
      <p:sp>
        <p:nvSpPr>
          <p:cNvPr id="3" name="Content Placeholder 2"/>
          <p:cNvSpPr>
            <a:spLocks noGrp="1"/>
          </p:cNvSpPr>
          <p:nvPr>
            <p:ph idx="1"/>
          </p:nvPr>
        </p:nvSpPr>
        <p:spPr/>
        <p:txBody>
          <a:bodyPr>
            <a:normAutofit fontScale="92500" lnSpcReduction="10000"/>
          </a:bodyPr>
          <a:lstStyle/>
          <a:p>
            <a:r>
              <a:rPr lang="en-IN" dirty="0" err="1"/>
              <a:t>H</a:t>
            </a:r>
            <a:r>
              <a:rPr lang="en-IN" sz="2200" dirty="0" err="1"/>
              <a:t>o</a:t>
            </a:r>
            <a:r>
              <a:rPr lang="en-IN" dirty="0"/>
              <a:t>: There is no association between age and use of weather data.</a:t>
            </a:r>
          </a:p>
          <a:p>
            <a:r>
              <a:rPr lang="en-IN" dirty="0"/>
              <a:t>H</a:t>
            </a:r>
            <a:r>
              <a:rPr lang="en-IN" sz="2200" dirty="0"/>
              <a:t>1</a:t>
            </a:r>
            <a:r>
              <a:rPr lang="en-IN" dirty="0"/>
              <a:t>: Not H</a:t>
            </a:r>
            <a:r>
              <a:rPr lang="en-IN" sz="2200" dirty="0"/>
              <a:t>o</a:t>
            </a:r>
            <a:r>
              <a:rPr lang="en-IN" dirty="0"/>
              <a:t>.</a:t>
            </a:r>
          </a:p>
          <a:p>
            <a:r>
              <a:rPr lang="el-GR" dirty="0"/>
              <a:t>χ</a:t>
            </a:r>
            <a:r>
              <a:rPr lang="el-GR" baseline="30000" dirty="0"/>
              <a:t>2</a:t>
            </a:r>
            <a:r>
              <a:rPr lang="en-IN" sz="2200" dirty="0"/>
              <a:t>statistic</a:t>
            </a:r>
            <a:r>
              <a:rPr lang="en-IN" dirty="0"/>
              <a:t> = 9.7340</a:t>
            </a:r>
          </a:p>
          <a:p>
            <a:r>
              <a:rPr lang="en-IN" dirty="0"/>
              <a:t>P-value = 0.02097</a:t>
            </a:r>
          </a:p>
          <a:p>
            <a:r>
              <a:rPr lang="en-IN" dirty="0"/>
              <a:t>Result: Since p-value is very small the null hypothesis is rejected.</a:t>
            </a:r>
          </a:p>
          <a:p>
            <a:r>
              <a:rPr lang="en-IN" dirty="0"/>
              <a:t>Conclusion: There is association between use of weather data and age factor.</a:t>
            </a:r>
          </a:p>
          <a:p>
            <a:endParaRPr lang="en-IN" dirty="0"/>
          </a:p>
        </p:txBody>
      </p:sp>
    </p:spTree>
    <p:extLst>
      <p:ext uri="{BB962C8B-B14F-4D97-AF65-F5344CB8AC3E}">
        <p14:creationId xmlns:p14="http://schemas.microsoft.com/office/powerpoint/2010/main" val="24161637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Education Vs. Use of Weather Data</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03022686"/>
              </p:ext>
            </p:extLst>
          </p:nvPr>
        </p:nvGraphicFramePr>
        <p:xfrm>
          <a:off x="457200" y="1600201"/>
          <a:ext cx="8229600" cy="4571999"/>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3718560" y="6192274"/>
            <a:ext cx="2514600" cy="369332"/>
          </a:xfrm>
          <a:prstGeom prst="rect">
            <a:avLst/>
          </a:prstGeom>
          <a:noFill/>
        </p:spPr>
        <p:txBody>
          <a:bodyPr wrap="square" rtlCol="0">
            <a:spAutoFit/>
          </a:bodyPr>
          <a:lstStyle/>
          <a:p>
            <a:r>
              <a:rPr lang="en-IN" dirty="0"/>
              <a:t>EDUCATION</a:t>
            </a:r>
          </a:p>
        </p:txBody>
      </p:sp>
      <p:sp>
        <p:nvSpPr>
          <p:cNvPr id="8" name="TextBox 7"/>
          <p:cNvSpPr txBox="1"/>
          <p:nvPr/>
        </p:nvSpPr>
        <p:spPr>
          <a:xfrm rot="16200000">
            <a:off x="-424934" y="3396734"/>
            <a:ext cx="1524000" cy="369332"/>
          </a:xfrm>
          <a:prstGeom prst="rect">
            <a:avLst/>
          </a:prstGeom>
          <a:noFill/>
        </p:spPr>
        <p:txBody>
          <a:bodyPr wrap="square" rtlCol="0">
            <a:spAutoFit/>
          </a:bodyPr>
          <a:lstStyle/>
          <a:p>
            <a:r>
              <a:rPr lang="en-IN" dirty="0"/>
              <a:t>No. of farmers</a:t>
            </a:r>
          </a:p>
        </p:txBody>
      </p:sp>
      <p:sp>
        <p:nvSpPr>
          <p:cNvPr id="9" name="TextBox 8"/>
          <p:cNvSpPr txBox="1"/>
          <p:nvPr/>
        </p:nvSpPr>
        <p:spPr>
          <a:xfrm>
            <a:off x="8001000" y="2560689"/>
            <a:ext cx="1219200" cy="923330"/>
          </a:xfrm>
          <a:prstGeom prst="rect">
            <a:avLst/>
          </a:prstGeom>
          <a:noFill/>
        </p:spPr>
        <p:txBody>
          <a:bodyPr wrap="square" rtlCol="0">
            <a:spAutoFit/>
          </a:bodyPr>
          <a:lstStyle/>
          <a:p>
            <a:r>
              <a:rPr lang="en-IN" dirty="0"/>
              <a:t>USE OF WEATHER DATA</a:t>
            </a:r>
          </a:p>
        </p:txBody>
      </p:sp>
    </p:spTree>
    <p:extLst>
      <p:ext uri="{BB962C8B-B14F-4D97-AF65-F5344CB8AC3E}">
        <p14:creationId xmlns:p14="http://schemas.microsoft.com/office/powerpoint/2010/main" val="4784734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Statistics</a:t>
            </a:r>
          </a:p>
        </p:txBody>
      </p:sp>
      <p:sp>
        <p:nvSpPr>
          <p:cNvPr id="3" name="Content Placeholder 2"/>
          <p:cNvSpPr>
            <a:spLocks noGrp="1"/>
          </p:cNvSpPr>
          <p:nvPr>
            <p:ph idx="1"/>
          </p:nvPr>
        </p:nvSpPr>
        <p:spPr/>
        <p:txBody>
          <a:bodyPr>
            <a:normAutofit fontScale="92500" lnSpcReduction="20000"/>
          </a:bodyPr>
          <a:lstStyle/>
          <a:p>
            <a:pPr marL="0" indent="0">
              <a:buNone/>
            </a:pPr>
            <a:endParaRPr lang="en-IN" dirty="0"/>
          </a:p>
          <a:p>
            <a:r>
              <a:rPr lang="en-IN" dirty="0" err="1"/>
              <a:t>H</a:t>
            </a:r>
            <a:r>
              <a:rPr lang="en-IN" sz="2200" dirty="0" err="1"/>
              <a:t>o</a:t>
            </a:r>
            <a:r>
              <a:rPr lang="en-IN" dirty="0"/>
              <a:t>: There is no association between education and use of weather data.</a:t>
            </a:r>
          </a:p>
          <a:p>
            <a:r>
              <a:rPr lang="en-IN" dirty="0"/>
              <a:t>H</a:t>
            </a:r>
            <a:r>
              <a:rPr lang="en-IN" sz="2200" dirty="0"/>
              <a:t>1</a:t>
            </a:r>
            <a:r>
              <a:rPr lang="en-IN" dirty="0"/>
              <a:t>: Not Ho.</a:t>
            </a:r>
          </a:p>
          <a:p>
            <a:r>
              <a:rPr lang="el-GR" dirty="0"/>
              <a:t>χ</a:t>
            </a:r>
            <a:r>
              <a:rPr lang="el-GR" baseline="30000" dirty="0"/>
              <a:t>2</a:t>
            </a:r>
            <a:r>
              <a:rPr lang="en-IN" sz="2200" dirty="0" err="1"/>
              <a:t>cal</a:t>
            </a:r>
            <a:r>
              <a:rPr lang="en-IN" dirty="0"/>
              <a:t> = 41.9034</a:t>
            </a:r>
          </a:p>
          <a:p>
            <a:r>
              <a:rPr lang="en-IN" dirty="0"/>
              <a:t>P-value= 0.000000171</a:t>
            </a:r>
          </a:p>
          <a:p>
            <a:r>
              <a:rPr lang="en-IN" dirty="0"/>
              <a:t>Result: Since p-value is very small the null hypothesis is rejected.</a:t>
            </a:r>
          </a:p>
          <a:p>
            <a:r>
              <a:rPr lang="en-IN" dirty="0"/>
              <a:t>Conclusion: There is association between education and use of weather data.</a:t>
            </a:r>
          </a:p>
        </p:txBody>
      </p:sp>
    </p:spTree>
    <p:extLst>
      <p:ext uri="{BB962C8B-B14F-4D97-AF65-F5344CB8AC3E}">
        <p14:creationId xmlns:p14="http://schemas.microsoft.com/office/powerpoint/2010/main" val="40700951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Use of Weather Data Vs. Crop rain dependency</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918373088"/>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424934" y="3396734"/>
            <a:ext cx="1524000" cy="369332"/>
          </a:xfrm>
          <a:prstGeom prst="rect">
            <a:avLst/>
          </a:prstGeom>
          <a:noFill/>
        </p:spPr>
        <p:txBody>
          <a:bodyPr wrap="square" rtlCol="0">
            <a:spAutoFit/>
          </a:bodyPr>
          <a:lstStyle/>
          <a:p>
            <a:r>
              <a:rPr lang="en-IN" dirty="0"/>
              <a:t>No. of farmers</a:t>
            </a:r>
          </a:p>
        </p:txBody>
      </p:sp>
      <p:sp>
        <p:nvSpPr>
          <p:cNvPr id="6" name="TextBox 5"/>
          <p:cNvSpPr txBox="1"/>
          <p:nvPr/>
        </p:nvSpPr>
        <p:spPr>
          <a:xfrm>
            <a:off x="3429000" y="6204990"/>
            <a:ext cx="3291840" cy="369332"/>
          </a:xfrm>
          <a:prstGeom prst="rect">
            <a:avLst/>
          </a:prstGeom>
          <a:noFill/>
        </p:spPr>
        <p:txBody>
          <a:bodyPr wrap="square" rtlCol="0">
            <a:spAutoFit/>
          </a:bodyPr>
          <a:lstStyle/>
          <a:p>
            <a:r>
              <a:rPr lang="en-IN" dirty="0"/>
              <a:t>Is your crop rain dependent?</a:t>
            </a:r>
          </a:p>
        </p:txBody>
      </p:sp>
    </p:spTree>
    <p:extLst>
      <p:ext uri="{BB962C8B-B14F-4D97-AF65-F5344CB8AC3E}">
        <p14:creationId xmlns:p14="http://schemas.microsoft.com/office/powerpoint/2010/main" val="2206881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STATISTICS</a:t>
            </a:r>
          </a:p>
        </p:txBody>
      </p:sp>
      <p:sp>
        <p:nvSpPr>
          <p:cNvPr id="3" name="Content Placeholder 2"/>
          <p:cNvSpPr>
            <a:spLocks noGrp="1"/>
          </p:cNvSpPr>
          <p:nvPr>
            <p:ph idx="1"/>
          </p:nvPr>
        </p:nvSpPr>
        <p:spPr/>
        <p:txBody>
          <a:bodyPr>
            <a:normAutofit fontScale="77500" lnSpcReduction="20000"/>
          </a:bodyPr>
          <a:lstStyle/>
          <a:p>
            <a:r>
              <a:rPr lang="en-IN" dirty="0"/>
              <a:t>P: Proportion of farmers using weather data for rain affected crops</a:t>
            </a:r>
          </a:p>
          <a:p>
            <a:r>
              <a:rPr lang="en-IN" dirty="0" err="1"/>
              <a:t>H</a:t>
            </a:r>
            <a:r>
              <a:rPr lang="en-IN" sz="2600" dirty="0" err="1"/>
              <a:t>o</a:t>
            </a:r>
            <a:r>
              <a:rPr lang="en-IN" dirty="0"/>
              <a:t>: P=0.5   Vs.   H</a:t>
            </a:r>
            <a:r>
              <a:rPr lang="en-IN" sz="2600" dirty="0"/>
              <a:t>1</a:t>
            </a:r>
            <a:r>
              <a:rPr lang="en-IN" dirty="0"/>
              <a:t>: P&lt;0.5</a:t>
            </a:r>
          </a:p>
          <a:p>
            <a:r>
              <a:rPr lang="en-IN" dirty="0"/>
              <a:t>P=0.38   q=0.63</a:t>
            </a:r>
          </a:p>
          <a:p>
            <a:r>
              <a:rPr lang="en-IN" dirty="0" err="1"/>
              <a:t>Z</a:t>
            </a:r>
            <a:r>
              <a:rPr lang="en-IN" sz="2600" dirty="0" err="1"/>
              <a:t>cal</a:t>
            </a:r>
            <a:r>
              <a:rPr lang="en-IN" dirty="0"/>
              <a:t> = -3.5</a:t>
            </a:r>
          </a:p>
          <a:p>
            <a:r>
              <a:rPr lang="en-IN" dirty="0" err="1"/>
              <a:t>Z</a:t>
            </a:r>
            <a:r>
              <a:rPr lang="en-IN" sz="2600" dirty="0" err="1"/>
              <a:t>tab</a:t>
            </a:r>
            <a:r>
              <a:rPr lang="en-IN" dirty="0"/>
              <a:t> = -1.645</a:t>
            </a:r>
          </a:p>
          <a:p>
            <a:r>
              <a:rPr lang="en-IN" dirty="0"/>
              <a:t>P-value= 0.0002</a:t>
            </a:r>
          </a:p>
          <a:p>
            <a:r>
              <a:rPr lang="en-IN" dirty="0"/>
              <a:t>Result: Since p-value is very small we reject null hypothesis.</a:t>
            </a:r>
          </a:p>
          <a:p>
            <a:r>
              <a:rPr lang="en-IN" dirty="0"/>
              <a:t>Conclusion: The proportion of farmers using weather data is only 38%. We can say that weather data is not perfectly used.</a:t>
            </a:r>
          </a:p>
        </p:txBody>
      </p:sp>
    </p:spTree>
    <p:extLst>
      <p:ext uri="{BB962C8B-B14F-4D97-AF65-F5344CB8AC3E}">
        <p14:creationId xmlns:p14="http://schemas.microsoft.com/office/powerpoint/2010/main" val="40002026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 </a:t>
            </a:r>
            <a:r>
              <a:rPr lang="en-IN" sz="3600" dirty="0"/>
              <a:t>At what stages can you make agricultural decisions based on weather data?</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96361629"/>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4343400" y="6172200"/>
            <a:ext cx="2819400" cy="369332"/>
          </a:xfrm>
          <a:prstGeom prst="rect">
            <a:avLst/>
          </a:prstGeom>
          <a:noFill/>
        </p:spPr>
        <p:txBody>
          <a:bodyPr wrap="square" rtlCol="0">
            <a:spAutoFit/>
          </a:bodyPr>
          <a:lstStyle/>
          <a:p>
            <a:r>
              <a:rPr lang="en-IN" dirty="0"/>
              <a:t>STAGES</a:t>
            </a:r>
          </a:p>
        </p:txBody>
      </p:sp>
      <p:sp>
        <p:nvSpPr>
          <p:cNvPr id="6" name="TextBox 5"/>
          <p:cNvSpPr txBox="1"/>
          <p:nvPr/>
        </p:nvSpPr>
        <p:spPr>
          <a:xfrm rot="16200000">
            <a:off x="-424934" y="3472934"/>
            <a:ext cx="1524000" cy="369332"/>
          </a:xfrm>
          <a:prstGeom prst="rect">
            <a:avLst/>
          </a:prstGeom>
          <a:noFill/>
        </p:spPr>
        <p:txBody>
          <a:bodyPr wrap="square" rtlCol="0">
            <a:spAutoFit/>
          </a:bodyPr>
          <a:lstStyle/>
          <a:p>
            <a:r>
              <a:rPr lang="en-IN" dirty="0"/>
              <a:t>No. of farmers</a:t>
            </a:r>
          </a:p>
        </p:txBody>
      </p:sp>
    </p:spTree>
    <p:extLst>
      <p:ext uri="{BB962C8B-B14F-4D97-AF65-F5344CB8AC3E}">
        <p14:creationId xmlns:p14="http://schemas.microsoft.com/office/powerpoint/2010/main" val="11493832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Major complaints made by farmers.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028095995"/>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p:cNvSpPr txBox="1"/>
          <p:nvPr/>
        </p:nvSpPr>
        <p:spPr>
          <a:xfrm rot="16200000">
            <a:off x="-424934" y="3472934"/>
            <a:ext cx="1524000" cy="369332"/>
          </a:xfrm>
          <a:prstGeom prst="rect">
            <a:avLst/>
          </a:prstGeom>
          <a:noFill/>
        </p:spPr>
        <p:txBody>
          <a:bodyPr wrap="square" rtlCol="0">
            <a:spAutoFit/>
          </a:bodyPr>
          <a:lstStyle/>
          <a:p>
            <a:r>
              <a:rPr lang="en-IN" dirty="0"/>
              <a:t>PERCENTAGE</a:t>
            </a:r>
          </a:p>
        </p:txBody>
      </p:sp>
      <p:sp>
        <p:nvSpPr>
          <p:cNvPr id="5" name="TextBox 4"/>
          <p:cNvSpPr txBox="1"/>
          <p:nvPr/>
        </p:nvSpPr>
        <p:spPr>
          <a:xfrm>
            <a:off x="4343400" y="6172200"/>
            <a:ext cx="2819400" cy="369332"/>
          </a:xfrm>
          <a:prstGeom prst="rect">
            <a:avLst/>
          </a:prstGeom>
          <a:noFill/>
        </p:spPr>
        <p:txBody>
          <a:bodyPr wrap="square" rtlCol="0">
            <a:spAutoFit/>
          </a:bodyPr>
          <a:lstStyle/>
          <a:p>
            <a:r>
              <a:rPr lang="en-IN" dirty="0"/>
              <a:t>COMPLAINTS</a:t>
            </a:r>
          </a:p>
        </p:txBody>
      </p:sp>
    </p:spTree>
    <p:extLst>
      <p:ext uri="{BB962C8B-B14F-4D97-AF65-F5344CB8AC3E}">
        <p14:creationId xmlns:p14="http://schemas.microsoft.com/office/powerpoint/2010/main" val="37125378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Sources of Irrigation during draught</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26759434"/>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3962400" y="6172200"/>
            <a:ext cx="2819400" cy="369332"/>
          </a:xfrm>
          <a:prstGeom prst="rect">
            <a:avLst/>
          </a:prstGeom>
          <a:noFill/>
        </p:spPr>
        <p:txBody>
          <a:bodyPr wrap="square" rtlCol="0">
            <a:spAutoFit/>
          </a:bodyPr>
          <a:lstStyle/>
          <a:p>
            <a:r>
              <a:rPr lang="en-IN" dirty="0"/>
              <a:t>SOURCES</a:t>
            </a:r>
          </a:p>
        </p:txBody>
      </p:sp>
      <p:sp>
        <p:nvSpPr>
          <p:cNvPr id="6" name="TextBox 5"/>
          <p:cNvSpPr txBox="1"/>
          <p:nvPr/>
        </p:nvSpPr>
        <p:spPr>
          <a:xfrm rot="16200000">
            <a:off x="-424934" y="3472934"/>
            <a:ext cx="1524000" cy="369332"/>
          </a:xfrm>
          <a:prstGeom prst="rect">
            <a:avLst/>
          </a:prstGeom>
          <a:noFill/>
        </p:spPr>
        <p:txBody>
          <a:bodyPr wrap="square" rtlCol="0">
            <a:spAutoFit/>
          </a:bodyPr>
          <a:lstStyle/>
          <a:p>
            <a:r>
              <a:rPr lang="en-IN" dirty="0"/>
              <a:t>PERCENTAGE</a:t>
            </a:r>
          </a:p>
        </p:txBody>
      </p:sp>
    </p:spTree>
    <p:extLst>
      <p:ext uri="{BB962C8B-B14F-4D97-AF65-F5344CB8AC3E}">
        <p14:creationId xmlns:p14="http://schemas.microsoft.com/office/powerpoint/2010/main" val="2437696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Why farmers are in news?</a:t>
            </a:r>
          </a:p>
        </p:txBody>
      </p:sp>
      <p:sp>
        <p:nvSpPr>
          <p:cNvPr id="3" name="Content Placeholder 2"/>
          <p:cNvSpPr>
            <a:spLocks noGrp="1"/>
          </p:cNvSpPr>
          <p:nvPr>
            <p:ph idx="1"/>
          </p:nvPr>
        </p:nvSpPr>
        <p:spPr/>
        <p:txBody>
          <a:bodyPr>
            <a:noAutofit/>
          </a:bodyPr>
          <a:lstStyle/>
          <a:p>
            <a:r>
              <a:rPr lang="en-IN" sz="2400" b="1" dirty="0">
                <a:solidFill>
                  <a:schemeClr val="tx2">
                    <a:lumMod val="50000"/>
                  </a:schemeClr>
                </a:solidFill>
              </a:rPr>
              <a:t>Despite of having bumper monsoon for last two years, we hear farmers agitating and complaining.</a:t>
            </a:r>
          </a:p>
          <a:p>
            <a:r>
              <a:rPr lang="en-IN" sz="2400" b="1" dirty="0">
                <a:solidFill>
                  <a:schemeClr val="tx2">
                    <a:lumMod val="50000"/>
                  </a:schemeClr>
                </a:solidFill>
              </a:rPr>
              <a:t>Even though the production has done per se well, the value realisation for their output has been very poor. </a:t>
            </a:r>
          </a:p>
          <a:p>
            <a:r>
              <a:rPr lang="en-IN" sz="2400" b="1" dirty="0">
                <a:solidFill>
                  <a:schemeClr val="tx2">
                    <a:lumMod val="50000"/>
                  </a:schemeClr>
                </a:solidFill>
              </a:rPr>
              <a:t>Even though the consumer is paying high for the same product the producer(farmer) is still left with nothing. Why?</a:t>
            </a:r>
          </a:p>
          <a:p>
            <a:r>
              <a:rPr lang="en-IN" sz="2400" b="1" dirty="0">
                <a:solidFill>
                  <a:schemeClr val="tx2">
                    <a:lumMod val="50000"/>
                  </a:schemeClr>
                </a:solidFill>
              </a:rPr>
              <a:t>Despite agriculture being declared as the focused sector by the present government, we still don't see any major reform being brought!</a:t>
            </a:r>
          </a:p>
          <a:p>
            <a:r>
              <a:rPr lang="en-IN" sz="2400" b="1" dirty="0">
                <a:solidFill>
                  <a:schemeClr val="tx2">
                    <a:lumMod val="50000"/>
                  </a:schemeClr>
                </a:solidFill>
              </a:rPr>
              <a:t>The total allocation for the rural, agriculture and allied sectors in 2017-18 is </a:t>
            </a:r>
            <a:r>
              <a:rPr lang="en-IN" sz="2400" b="1" dirty="0" err="1">
                <a:solidFill>
                  <a:schemeClr val="tx2">
                    <a:lumMod val="50000"/>
                  </a:schemeClr>
                </a:solidFill>
              </a:rPr>
              <a:t>Rs</a:t>
            </a:r>
            <a:r>
              <a:rPr lang="en-IN" sz="2400" b="1" dirty="0">
                <a:solidFill>
                  <a:schemeClr val="tx2">
                    <a:lumMod val="50000"/>
                  </a:schemeClr>
                </a:solidFill>
              </a:rPr>
              <a:t>. 1,87,223 Cr., which is 24% higher than the previous year. Then what is going wrong?</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913127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Crop Insurance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89365172"/>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p:cNvSpPr txBox="1"/>
          <p:nvPr/>
        </p:nvSpPr>
        <p:spPr>
          <a:xfrm rot="16200000">
            <a:off x="-424934" y="3472934"/>
            <a:ext cx="1524000" cy="369332"/>
          </a:xfrm>
          <a:prstGeom prst="rect">
            <a:avLst/>
          </a:prstGeom>
          <a:noFill/>
        </p:spPr>
        <p:txBody>
          <a:bodyPr wrap="square" rtlCol="0">
            <a:spAutoFit/>
          </a:bodyPr>
          <a:lstStyle/>
          <a:p>
            <a:r>
              <a:rPr lang="en-IN" dirty="0"/>
              <a:t>No. of farmers</a:t>
            </a:r>
          </a:p>
        </p:txBody>
      </p:sp>
      <p:sp>
        <p:nvSpPr>
          <p:cNvPr id="6" name="TextBox 5"/>
          <p:cNvSpPr txBox="1"/>
          <p:nvPr/>
        </p:nvSpPr>
        <p:spPr>
          <a:xfrm>
            <a:off x="4343400" y="6172200"/>
            <a:ext cx="2819400" cy="369332"/>
          </a:xfrm>
          <a:prstGeom prst="rect">
            <a:avLst/>
          </a:prstGeom>
          <a:noFill/>
        </p:spPr>
        <p:txBody>
          <a:bodyPr wrap="square" rtlCol="0">
            <a:spAutoFit/>
          </a:bodyPr>
          <a:lstStyle/>
          <a:p>
            <a:r>
              <a:rPr lang="en-IN" dirty="0"/>
              <a:t>DISTRICT</a:t>
            </a:r>
          </a:p>
        </p:txBody>
      </p:sp>
    </p:spTree>
    <p:extLst>
      <p:ext uri="{BB962C8B-B14F-4D97-AF65-F5344CB8AC3E}">
        <p14:creationId xmlns:p14="http://schemas.microsoft.com/office/powerpoint/2010/main" val="38466637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Cost of insurance</a:t>
            </a:r>
          </a:p>
        </p:txBody>
      </p:sp>
      <p:sp>
        <p:nvSpPr>
          <p:cNvPr id="4" name="TextBox 3"/>
          <p:cNvSpPr txBox="1"/>
          <p:nvPr/>
        </p:nvSpPr>
        <p:spPr>
          <a:xfrm rot="16200000">
            <a:off x="-424934" y="3472934"/>
            <a:ext cx="1524000" cy="369332"/>
          </a:xfrm>
          <a:prstGeom prst="rect">
            <a:avLst/>
          </a:prstGeom>
          <a:noFill/>
        </p:spPr>
        <p:txBody>
          <a:bodyPr wrap="square" rtlCol="0">
            <a:spAutoFit/>
          </a:bodyPr>
          <a:lstStyle/>
          <a:p>
            <a:r>
              <a:rPr lang="en-IN" dirty="0"/>
              <a:t>Percentage</a:t>
            </a:r>
          </a:p>
        </p:txBody>
      </p:sp>
      <p:sp>
        <p:nvSpPr>
          <p:cNvPr id="5" name="TextBox 4"/>
          <p:cNvSpPr txBox="1"/>
          <p:nvPr/>
        </p:nvSpPr>
        <p:spPr>
          <a:xfrm>
            <a:off x="4343400" y="6172200"/>
            <a:ext cx="2819400" cy="369332"/>
          </a:xfrm>
          <a:prstGeom prst="rect">
            <a:avLst/>
          </a:prstGeom>
          <a:noFill/>
        </p:spPr>
        <p:txBody>
          <a:bodyPr wrap="square" rtlCol="0">
            <a:spAutoFit/>
          </a:bodyPr>
          <a:lstStyle/>
          <a:p>
            <a:r>
              <a:rPr lang="en-IN" dirty="0"/>
              <a:t>COST</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35250155"/>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062749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Satisfaction Index</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225374069"/>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p:cNvSpPr txBox="1"/>
          <p:nvPr/>
        </p:nvSpPr>
        <p:spPr>
          <a:xfrm rot="16200000">
            <a:off x="-424934" y="3472934"/>
            <a:ext cx="1524000" cy="369332"/>
          </a:xfrm>
          <a:prstGeom prst="rect">
            <a:avLst/>
          </a:prstGeom>
          <a:noFill/>
        </p:spPr>
        <p:txBody>
          <a:bodyPr wrap="square" rtlCol="0">
            <a:spAutoFit/>
          </a:bodyPr>
          <a:lstStyle/>
          <a:p>
            <a:r>
              <a:rPr lang="en-IN" dirty="0"/>
              <a:t>PERCENTAGE</a:t>
            </a:r>
          </a:p>
        </p:txBody>
      </p:sp>
      <p:sp>
        <p:nvSpPr>
          <p:cNvPr id="5" name="TextBox 4"/>
          <p:cNvSpPr txBox="1"/>
          <p:nvPr/>
        </p:nvSpPr>
        <p:spPr>
          <a:xfrm>
            <a:off x="4343400" y="6172200"/>
            <a:ext cx="2819400" cy="369332"/>
          </a:xfrm>
          <a:prstGeom prst="rect">
            <a:avLst/>
          </a:prstGeom>
          <a:noFill/>
        </p:spPr>
        <p:txBody>
          <a:bodyPr wrap="square" rtlCol="0">
            <a:spAutoFit/>
          </a:bodyPr>
          <a:lstStyle/>
          <a:p>
            <a:r>
              <a:rPr lang="en-IN" dirty="0"/>
              <a:t>OPINION</a:t>
            </a:r>
          </a:p>
        </p:txBody>
      </p:sp>
      <p:sp>
        <p:nvSpPr>
          <p:cNvPr id="7" name="TextBox 6"/>
          <p:cNvSpPr txBox="1"/>
          <p:nvPr/>
        </p:nvSpPr>
        <p:spPr>
          <a:xfrm>
            <a:off x="6324600" y="1219200"/>
            <a:ext cx="2209800" cy="646331"/>
          </a:xfrm>
          <a:prstGeom prst="rect">
            <a:avLst/>
          </a:prstGeom>
          <a:noFill/>
        </p:spPr>
        <p:txBody>
          <a:bodyPr wrap="square" rtlCol="0">
            <a:spAutoFit/>
          </a:bodyPr>
          <a:lstStyle/>
          <a:p>
            <a:r>
              <a:rPr lang="en-IN" dirty="0"/>
              <a:t>Satisfaction Index =        -0.63</a:t>
            </a:r>
          </a:p>
        </p:txBody>
      </p:sp>
    </p:spTree>
    <p:extLst>
      <p:ext uri="{BB962C8B-B14F-4D97-AF65-F5344CB8AC3E}">
        <p14:creationId xmlns:p14="http://schemas.microsoft.com/office/powerpoint/2010/main" val="30477755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000" dirty="0"/>
              <a:t>Development of agriculture in last 5 years</a:t>
            </a:r>
            <a:endParaRPr lang="en-IN"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466705864"/>
              </p:ext>
            </p:extLst>
          </p:nvPr>
        </p:nvGraphicFramePr>
        <p:xfrm>
          <a:off x="457200" y="1600200"/>
          <a:ext cx="8229600" cy="452596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424934" y="3472934"/>
            <a:ext cx="1524000" cy="369332"/>
          </a:xfrm>
          <a:prstGeom prst="rect">
            <a:avLst/>
          </a:prstGeom>
          <a:noFill/>
        </p:spPr>
        <p:txBody>
          <a:bodyPr wrap="square" rtlCol="0">
            <a:spAutoFit/>
          </a:bodyPr>
          <a:lstStyle/>
          <a:p>
            <a:r>
              <a:rPr lang="en-IN" dirty="0"/>
              <a:t>PERCENTAGE</a:t>
            </a:r>
          </a:p>
        </p:txBody>
      </p:sp>
      <p:sp>
        <p:nvSpPr>
          <p:cNvPr id="6" name="TextBox 5"/>
          <p:cNvSpPr txBox="1"/>
          <p:nvPr/>
        </p:nvSpPr>
        <p:spPr>
          <a:xfrm>
            <a:off x="4312920" y="6173986"/>
            <a:ext cx="2819400" cy="369332"/>
          </a:xfrm>
          <a:prstGeom prst="rect">
            <a:avLst/>
          </a:prstGeom>
          <a:noFill/>
        </p:spPr>
        <p:txBody>
          <a:bodyPr wrap="square" rtlCol="0">
            <a:spAutoFit/>
          </a:bodyPr>
          <a:lstStyle/>
          <a:p>
            <a:r>
              <a:rPr lang="en-IN" dirty="0"/>
              <a:t>OPINION</a:t>
            </a:r>
          </a:p>
        </p:txBody>
      </p:sp>
      <p:sp>
        <p:nvSpPr>
          <p:cNvPr id="7" name="TextBox 6"/>
          <p:cNvSpPr txBox="1"/>
          <p:nvPr/>
        </p:nvSpPr>
        <p:spPr>
          <a:xfrm>
            <a:off x="6248400" y="2572434"/>
            <a:ext cx="2209800" cy="646331"/>
          </a:xfrm>
          <a:prstGeom prst="rect">
            <a:avLst/>
          </a:prstGeom>
          <a:noFill/>
        </p:spPr>
        <p:txBody>
          <a:bodyPr wrap="square" rtlCol="0">
            <a:spAutoFit/>
          </a:bodyPr>
          <a:lstStyle/>
          <a:p>
            <a:r>
              <a:rPr lang="en-IN" dirty="0"/>
              <a:t>Satisfaction Index =        -0.42</a:t>
            </a:r>
          </a:p>
        </p:txBody>
      </p:sp>
    </p:spTree>
    <p:extLst>
      <p:ext uri="{BB962C8B-B14F-4D97-AF65-F5344CB8AC3E}">
        <p14:creationId xmlns:p14="http://schemas.microsoft.com/office/powerpoint/2010/main" val="12938524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ANOVA</a:t>
            </a:r>
          </a:p>
        </p:txBody>
      </p:sp>
      <p:sp>
        <p:nvSpPr>
          <p:cNvPr id="3" name="Content Placeholder 2"/>
          <p:cNvSpPr>
            <a:spLocks noGrp="1"/>
          </p:cNvSpPr>
          <p:nvPr>
            <p:ph idx="1"/>
          </p:nvPr>
        </p:nvSpPr>
        <p:spPr/>
        <p:txBody>
          <a:bodyPr>
            <a:normAutofit fontScale="92500" lnSpcReduction="10000"/>
          </a:bodyPr>
          <a:lstStyle/>
          <a:p>
            <a:r>
              <a:rPr lang="en-IN" sz="1800" dirty="0"/>
              <a:t>H</a:t>
            </a:r>
            <a:r>
              <a:rPr lang="en-IN" sz="1200" dirty="0"/>
              <a:t>o1</a:t>
            </a:r>
            <a:r>
              <a:rPr lang="en-IN" sz="1800" dirty="0"/>
              <a:t>: There is no significant difference between the income generated by using weather data, experience and irrigation facility. </a:t>
            </a:r>
          </a:p>
          <a:p>
            <a:r>
              <a:rPr lang="en-IN" sz="1800" dirty="0"/>
              <a:t>H</a:t>
            </a:r>
            <a:r>
              <a:rPr lang="en-IN" sz="1200" dirty="0"/>
              <a:t>11</a:t>
            </a:r>
            <a:r>
              <a:rPr lang="en-IN" sz="1800" dirty="0"/>
              <a:t>: There is significant difference.</a:t>
            </a:r>
          </a:p>
          <a:p>
            <a:r>
              <a:rPr lang="en-IN" sz="1800" dirty="0"/>
              <a:t>H</a:t>
            </a:r>
            <a:r>
              <a:rPr lang="en-IN" sz="1200" dirty="0"/>
              <a:t>02</a:t>
            </a:r>
            <a:r>
              <a:rPr lang="en-IN" sz="1800" dirty="0"/>
              <a:t>: There is no significant difference between the income generated by the three chosen crops.</a:t>
            </a:r>
          </a:p>
          <a:p>
            <a:r>
              <a:rPr lang="en-IN" sz="1800" dirty="0"/>
              <a:t>H</a:t>
            </a:r>
            <a:r>
              <a:rPr lang="en-IN" sz="1200" dirty="0"/>
              <a:t>12</a:t>
            </a:r>
            <a:r>
              <a:rPr lang="en-IN" sz="1800" dirty="0"/>
              <a:t>: There is significant difference.</a:t>
            </a:r>
          </a:p>
          <a:p>
            <a:endParaRPr lang="en-IN" sz="1800" dirty="0"/>
          </a:p>
          <a:p>
            <a:endParaRPr lang="en-IN" sz="1800" dirty="0"/>
          </a:p>
          <a:p>
            <a:endParaRPr lang="en-IN" sz="1800" dirty="0"/>
          </a:p>
          <a:p>
            <a:endParaRPr lang="en-IN" sz="1800" dirty="0"/>
          </a:p>
          <a:p>
            <a:endParaRPr lang="en-IN" sz="1800" dirty="0"/>
          </a:p>
          <a:p>
            <a:r>
              <a:rPr lang="en-IN" sz="1800" dirty="0"/>
              <a:t>As the p-value for rows is very high we conclude that there is significant difference being created due to having proper irrigation facility, experience and use of weather data.</a:t>
            </a:r>
          </a:p>
          <a:p>
            <a:r>
              <a:rPr lang="en-IN" sz="1800" dirty="0"/>
              <a:t>Similarly we can say that there is  no difference between the income generated from different crops.</a:t>
            </a:r>
          </a:p>
        </p:txBody>
      </p:sp>
      <p:graphicFrame>
        <p:nvGraphicFramePr>
          <p:cNvPr id="5" name="Table 4"/>
          <p:cNvGraphicFramePr>
            <a:graphicFrameLocks noGrp="1"/>
          </p:cNvGraphicFramePr>
          <p:nvPr>
            <p:extLst>
              <p:ext uri="{D42A27DB-BD31-4B8C-83A1-F6EECF244321}">
                <p14:modId xmlns:p14="http://schemas.microsoft.com/office/powerpoint/2010/main" val="558902835"/>
              </p:ext>
            </p:extLst>
          </p:nvPr>
        </p:nvGraphicFramePr>
        <p:xfrm>
          <a:off x="1143000" y="3276600"/>
          <a:ext cx="6705601" cy="1440180"/>
        </p:xfrm>
        <a:graphic>
          <a:graphicData uri="http://schemas.openxmlformats.org/drawingml/2006/table">
            <a:tbl>
              <a:tblPr/>
              <a:tblGrid>
                <a:gridCol w="957943">
                  <a:extLst>
                    <a:ext uri="{9D8B030D-6E8A-4147-A177-3AD203B41FA5}">
                      <a16:colId xmlns:a16="http://schemas.microsoft.com/office/drawing/2014/main" val="20000"/>
                    </a:ext>
                  </a:extLst>
                </a:gridCol>
                <a:gridCol w="957943">
                  <a:extLst>
                    <a:ext uri="{9D8B030D-6E8A-4147-A177-3AD203B41FA5}">
                      <a16:colId xmlns:a16="http://schemas.microsoft.com/office/drawing/2014/main" val="20001"/>
                    </a:ext>
                  </a:extLst>
                </a:gridCol>
                <a:gridCol w="957943">
                  <a:extLst>
                    <a:ext uri="{9D8B030D-6E8A-4147-A177-3AD203B41FA5}">
                      <a16:colId xmlns:a16="http://schemas.microsoft.com/office/drawing/2014/main" val="20002"/>
                    </a:ext>
                  </a:extLst>
                </a:gridCol>
                <a:gridCol w="957943">
                  <a:extLst>
                    <a:ext uri="{9D8B030D-6E8A-4147-A177-3AD203B41FA5}">
                      <a16:colId xmlns:a16="http://schemas.microsoft.com/office/drawing/2014/main" val="20003"/>
                    </a:ext>
                  </a:extLst>
                </a:gridCol>
                <a:gridCol w="957943">
                  <a:extLst>
                    <a:ext uri="{9D8B030D-6E8A-4147-A177-3AD203B41FA5}">
                      <a16:colId xmlns:a16="http://schemas.microsoft.com/office/drawing/2014/main" val="20004"/>
                    </a:ext>
                  </a:extLst>
                </a:gridCol>
                <a:gridCol w="957943">
                  <a:extLst>
                    <a:ext uri="{9D8B030D-6E8A-4147-A177-3AD203B41FA5}">
                      <a16:colId xmlns:a16="http://schemas.microsoft.com/office/drawing/2014/main" val="20005"/>
                    </a:ext>
                  </a:extLst>
                </a:gridCol>
                <a:gridCol w="957943">
                  <a:extLst>
                    <a:ext uri="{9D8B030D-6E8A-4147-A177-3AD203B41FA5}">
                      <a16:colId xmlns:a16="http://schemas.microsoft.com/office/drawing/2014/main" val="20006"/>
                    </a:ext>
                  </a:extLst>
                </a:gridCol>
              </a:tblGrid>
              <a:tr h="182880">
                <a:tc>
                  <a:txBody>
                    <a:bodyPr/>
                    <a:lstStyle/>
                    <a:p>
                      <a:pPr algn="l" fontAlgn="b"/>
                      <a:r>
                        <a:rPr lang="en-IN" sz="1100" b="0" i="0" u="none" strike="noStrike" dirty="0">
                          <a:solidFill>
                            <a:srgbClr val="000000"/>
                          </a:solidFill>
                          <a:effectLst/>
                          <a:latin typeface="Calibri"/>
                        </a:rPr>
                        <a:t>ANOVA</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82880">
                <a:tc>
                  <a:txBody>
                    <a:bodyPr/>
                    <a:lstStyle/>
                    <a:p>
                      <a:pPr algn="ctr" fontAlgn="b"/>
                      <a:r>
                        <a:rPr lang="en-IN" sz="1100" b="0" i="1" u="none" strike="noStrike">
                          <a:solidFill>
                            <a:srgbClr val="000000"/>
                          </a:solidFill>
                          <a:effectLst/>
                          <a:latin typeface="Calibri"/>
                        </a:rPr>
                        <a:t>Source of Variation</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1" u="none" strike="noStrike">
                          <a:solidFill>
                            <a:srgbClr val="000000"/>
                          </a:solidFill>
                          <a:effectLst/>
                          <a:latin typeface="Calibri"/>
                        </a:rPr>
                        <a:t>SS</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1" u="none" strike="noStrike">
                          <a:solidFill>
                            <a:srgbClr val="000000"/>
                          </a:solidFill>
                          <a:effectLst/>
                          <a:latin typeface="Calibri"/>
                        </a:rPr>
                        <a:t>df</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1" u="none" strike="noStrike">
                          <a:solidFill>
                            <a:srgbClr val="000000"/>
                          </a:solidFill>
                          <a:effectLst/>
                          <a:latin typeface="Calibri"/>
                        </a:rPr>
                        <a:t>MS</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1" u="none" strike="noStrike">
                          <a:solidFill>
                            <a:srgbClr val="000000"/>
                          </a:solidFill>
                          <a:effectLst/>
                          <a:latin typeface="Calibri"/>
                        </a:rPr>
                        <a:t>F</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1" u="none" strike="noStrike" dirty="0">
                          <a:solidFill>
                            <a:srgbClr val="000000"/>
                          </a:solidFill>
                          <a:effectLst/>
                          <a:latin typeface="Calibri"/>
                        </a:rPr>
                        <a:t>P-value</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1" u="none" strike="noStrike" dirty="0">
                          <a:solidFill>
                            <a:srgbClr val="000000"/>
                          </a:solidFill>
                          <a:effectLst/>
                          <a:latin typeface="Calibri"/>
                        </a:rPr>
                        <a:t>F </a:t>
                      </a:r>
                      <a:r>
                        <a:rPr lang="en-IN" sz="1100" b="0" i="1" u="none" strike="noStrike" dirty="0" err="1">
                          <a:solidFill>
                            <a:srgbClr val="000000"/>
                          </a:solidFill>
                          <a:effectLst/>
                          <a:latin typeface="Calibri"/>
                        </a:rPr>
                        <a:t>crit</a:t>
                      </a:r>
                      <a:endParaRPr lang="en-IN" sz="1100" b="0" i="1" u="none" strike="noStrike" dirty="0">
                        <a:solidFill>
                          <a:srgbClr val="000000"/>
                        </a:solidFill>
                        <a:effectLst/>
                        <a:latin typeface="Calibri"/>
                      </a:endParaRP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82880">
                <a:tc>
                  <a:txBody>
                    <a:bodyPr/>
                    <a:lstStyle/>
                    <a:p>
                      <a:pPr algn="l" fontAlgn="b"/>
                      <a:r>
                        <a:rPr lang="en-IN" sz="1100" b="0" i="0" u="none" strike="noStrike">
                          <a:solidFill>
                            <a:srgbClr val="000000"/>
                          </a:solidFill>
                          <a:effectLst/>
                          <a:latin typeface="Calibri"/>
                        </a:rPr>
                        <a:t>Rows</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IN" sz="1100" b="0" i="0" u="none" strike="noStrike">
                          <a:solidFill>
                            <a:srgbClr val="000000"/>
                          </a:solidFill>
                          <a:effectLst/>
                          <a:latin typeface="Calibri"/>
                        </a:rPr>
                        <a:t>16955320</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IN" sz="1100" b="0" i="0" u="none" strike="noStrike">
                          <a:solidFill>
                            <a:srgbClr val="000000"/>
                          </a:solidFill>
                          <a:effectLst/>
                          <a:latin typeface="Calibri"/>
                        </a:rPr>
                        <a:t>2</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IN" sz="1100" b="0" i="0" u="none" strike="noStrike">
                          <a:solidFill>
                            <a:srgbClr val="000000"/>
                          </a:solidFill>
                          <a:effectLst/>
                          <a:latin typeface="Calibri"/>
                        </a:rPr>
                        <a:t>8477660</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IN" sz="1100" b="0" i="0" u="none" strike="noStrike">
                          <a:solidFill>
                            <a:srgbClr val="000000"/>
                          </a:solidFill>
                          <a:effectLst/>
                          <a:latin typeface="Calibri"/>
                        </a:rPr>
                        <a:t>0.684075</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IN" sz="1100" b="0" i="0" u="none" strike="noStrike">
                          <a:solidFill>
                            <a:srgbClr val="000000"/>
                          </a:solidFill>
                          <a:effectLst/>
                          <a:latin typeface="Calibri"/>
                        </a:rPr>
                        <a:t>0.555227</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IN" sz="1100" b="0" i="0" u="none" strike="noStrike" dirty="0">
                          <a:solidFill>
                            <a:srgbClr val="000000"/>
                          </a:solidFill>
                          <a:effectLst/>
                          <a:latin typeface="Calibri"/>
                        </a:rPr>
                        <a:t>6.944272</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2"/>
                  </a:ext>
                </a:extLst>
              </a:tr>
              <a:tr h="182880">
                <a:tc>
                  <a:txBody>
                    <a:bodyPr/>
                    <a:lstStyle/>
                    <a:p>
                      <a:pPr algn="l" fontAlgn="b"/>
                      <a:r>
                        <a:rPr lang="en-IN" sz="1100" b="0" i="0" u="none" strike="noStrike">
                          <a:solidFill>
                            <a:srgbClr val="000000"/>
                          </a:solidFill>
                          <a:effectLst/>
                          <a:latin typeface="Calibri"/>
                        </a:rPr>
                        <a:t>Columns</a:t>
                      </a:r>
                    </a:p>
                  </a:txBody>
                  <a:tcPr marL="7620" marR="7620" marT="7620" marB="0" anchor="b">
                    <a:lnL>
                      <a:noFill/>
                    </a:lnL>
                    <a:lnR>
                      <a:noFill/>
                    </a:lnR>
                    <a:lnT>
                      <a:noFill/>
                    </a:lnT>
                    <a:lnB>
                      <a:noFill/>
                    </a:lnB>
                  </a:tcPr>
                </a:tc>
                <a:tc>
                  <a:txBody>
                    <a:bodyPr/>
                    <a:lstStyle/>
                    <a:p>
                      <a:pPr algn="r" fontAlgn="b"/>
                      <a:r>
                        <a:rPr lang="en-IN" sz="1100" b="0" i="0" u="none" strike="noStrike">
                          <a:solidFill>
                            <a:srgbClr val="000000"/>
                          </a:solidFill>
                          <a:effectLst/>
                          <a:latin typeface="Calibri"/>
                        </a:rPr>
                        <a:t>5.14E+08</a:t>
                      </a:r>
                    </a:p>
                  </a:txBody>
                  <a:tcPr marL="7620" marR="7620" marT="7620" marB="0" anchor="b">
                    <a:lnL>
                      <a:noFill/>
                    </a:lnL>
                    <a:lnR>
                      <a:noFill/>
                    </a:lnR>
                    <a:lnT>
                      <a:noFill/>
                    </a:lnT>
                    <a:lnB>
                      <a:noFill/>
                    </a:lnB>
                  </a:tcPr>
                </a:tc>
                <a:tc>
                  <a:txBody>
                    <a:bodyPr/>
                    <a:lstStyle/>
                    <a:p>
                      <a:pPr algn="r" fontAlgn="b"/>
                      <a:r>
                        <a:rPr lang="en-IN" sz="1100" b="0" i="0" u="none" strike="noStrike">
                          <a:solidFill>
                            <a:srgbClr val="000000"/>
                          </a:solidFill>
                          <a:effectLst/>
                          <a:latin typeface="Calibri"/>
                        </a:rPr>
                        <a:t>2</a:t>
                      </a:r>
                    </a:p>
                  </a:txBody>
                  <a:tcPr marL="7620" marR="7620" marT="7620" marB="0" anchor="b">
                    <a:lnL>
                      <a:noFill/>
                    </a:lnL>
                    <a:lnR>
                      <a:noFill/>
                    </a:lnR>
                    <a:lnT>
                      <a:noFill/>
                    </a:lnT>
                    <a:lnB>
                      <a:noFill/>
                    </a:lnB>
                  </a:tcPr>
                </a:tc>
                <a:tc>
                  <a:txBody>
                    <a:bodyPr/>
                    <a:lstStyle/>
                    <a:p>
                      <a:pPr algn="r" fontAlgn="b"/>
                      <a:r>
                        <a:rPr lang="en-IN" sz="1100" b="0" i="0" u="none" strike="noStrike">
                          <a:solidFill>
                            <a:srgbClr val="000000"/>
                          </a:solidFill>
                          <a:effectLst/>
                          <a:latin typeface="Calibri"/>
                        </a:rPr>
                        <a:t>2.57E+08</a:t>
                      </a:r>
                    </a:p>
                  </a:txBody>
                  <a:tcPr marL="7620" marR="7620" marT="7620" marB="0" anchor="b">
                    <a:lnL>
                      <a:noFill/>
                    </a:lnL>
                    <a:lnR>
                      <a:noFill/>
                    </a:lnR>
                    <a:lnT>
                      <a:noFill/>
                    </a:lnT>
                    <a:lnB>
                      <a:noFill/>
                    </a:lnB>
                  </a:tcPr>
                </a:tc>
                <a:tc>
                  <a:txBody>
                    <a:bodyPr/>
                    <a:lstStyle/>
                    <a:p>
                      <a:pPr algn="r" fontAlgn="b"/>
                      <a:r>
                        <a:rPr lang="en-IN" sz="1100" b="0" i="0" u="none" strike="noStrike">
                          <a:solidFill>
                            <a:srgbClr val="000000"/>
                          </a:solidFill>
                          <a:effectLst/>
                          <a:latin typeface="Calibri"/>
                        </a:rPr>
                        <a:t>20.72903</a:t>
                      </a:r>
                    </a:p>
                  </a:txBody>
                  <a:tcPr marL="7620" marR="7620" marT="7620" marB="0" anchor="b">
                    <a:lnL>
                      <a:noFill/>
                    </a:lnL>
                    <a:lnR>
                      <a:noFill/>
                    </a:lnR>
                    <a:lnT>
                      <a:noFill/>
                    </a:lnT>
                    <a:lnB>
                      <a:noFill/>
                    </a:lnB>
                  </a:tcPr>
                </a:tc>
                <a:tc>
                  <a:txBody>
                    <a:bodyPr/>
                    <a:lstStyle/>
                    <a:p>
                      <a:pPr algn="r" fontAlgn="b"/>
                      <a:r>
                        <a:rPr lang="en-IN" sz="1100" b="0" i="0" u="none" strike="noStrike">
                          <a:solidFill>
                            <a:srgbClr val="000000"/>
                          </a:solidFill>
                          <a:effectLst/>
                          <a:latin typeface="Calibri"/>
                        </a:rPr>
                        <a:t>0.007743</a:t>
                      </a:r>
                    </a:p>
                  </a:txBody>
                  <a:tcPr marL="7620" marR="7620" marT="7620" marB="0" anchor="b">
                    <a:lnL>
                      <a:noFill/>
                    </a:lnL>
                    <a:lnR>
                      <a:noFill/>
                    </a:lnR>
                    <a:lnT>
                      <a:noFill/>
                    </a:lnT>
                    <a:lnB>
                      <a:noFill/>
                    </a:lnB>
                  </a:tcPr>
                </a:tc>
                <a:tc>
                  <a:txBody>
                    <a:bodyPr/>
                    <a:lstStyle/>
                    <a:p>
                      <a:pPr algn="r" fontAlgn="b"/>
                      <a:r>
                        <a:rPr lang="en-IN" sz="1100" b="0" i="0" u="none" strike="noStrike" dirty="0">
                          <a:solidFill>
                            <a:srgbClr val="000000"/>
                          </a:solidFill>
                          <a:effectLst/>
                          <a:latin typeface="Calibri"/>
                        </a:rPr>
                        <a:t>6.944272</a:t>
                      </a:r>
                    </a:p>
                  </a:txBody>
                  <a:tcPr marL="7620" marR="7620" marT="7620" marB="0" anchor="b">
                    <a:lnL>
                      <a:noFill/>
                    </a:lnL>
                    <a:lnR>
                      <a:noFill/>
                    </a:lnR>
                    <a:lnT>
                      <a:noFill/>
                    </a:lnT>
                    <a:lnB>
                      <a:noFill/>
                    </a:lnB>
                  </a:tcPr>
                </a:tc>
                <a:extLst>
                  <a:ext uri="{0D108BD9-81ED-4DB2-BD59-A6C34878D82A}">
                    <a16:rowId xmlns:a16="http://schemas.microsoft.com/office/drawing/2014/main" val="10003"/>
                  </a:ext>
                </a:extLst>
              </a:tr>
              <a:tr h="182880">
                <a:tc>
                  <a:txBody>
                    <a:bodyPr/>
                    <a:lstStyle/>
                    <a:p>
                      <a:pPr algn="l" fontAlgn="b"/>
                      <a:r>
                        <a:rPr lang="en-IN" sz="1100" b="0" i="0" u="none" strike="noStrike">
                          <a:solidFill>
                            <a:srgbClr val="000000"/>
                          </a:solidFill>
                          <a:effectLst/>
                          <a:latin typeface="Calibri"/>
                        </a:rPr>
                        <a:t>Error</a:t>
                      </a:r>
                    </a:p>
                  </a:txBody>
                  <a:tcPr marL="7620" marR="7620" marT="7620" marB="0" anchor="b">
                    <a:lnL>
                      <a:noFill/>
                    </a:lnL>
                    <a:lnR>
                      <a:noFill/>
                    </a:lnR>
                    <a:lnT>
                      <a:noFill/>
                    </a:lnT>
                    <a:lnB>
                      <a:noFill/>
                    </a:lnB>
                  </a:tcPr>
                </a:tc>
                <a:tc>
                  <a:txBody>
                    <a:bodyPr/>
                    <a:lstStyle/>
                    <a:p>
                      <a:pPr algn="r" fontAlgn="b"/>
                      <a:r>
                        <a:rPr lang="en-IN" sz="1100" b="0" i="0" u="none" strike="noStrike">
                          <a:solidFill>
                            <a:srgbClr val="000000"/>
                          </a:solidFill>
                          <a:effectLst/>
                          <a:latin typeface="Calibri"/>
                        </a:rPr>
                        <a:t>49571513</a:t>
                      </a:r>
                    </a:p>
                  </a:txBody>
                  <a:tcPr marL="7620" marR="7620" marT="7620" marB="0" anchor="b">
                    <a:lnL>
                      <a:noFill/>
                    </a:lnL>
                    <a:lnR>
                      <a:noFill/>
                    </a:lnR>
                    <a:lnT>
                      <a:noFill/>
                    </a:lnT>
                    <a:lnB>
                      <a:noFill/>
                    </a:lnB>
                  </a:tcPr>
                </a:tc>
                <a:tc>
                  <a:txBody>
                    <a:bodyPr/>
                    <a:lstStyle/>
                    <a:p>
                      <a:pPr algn="r" fontAlgn="b"/>
                      <a:r>
                        <a:rPr lang="en-IN" sz="1100" b="0" i="0" u="none" strike="noStrike">
                          <a:solidFill>
                            <a:srgbClr val="000000"/>
                          </a:solidFill>
                          <a:effectLst/>
                          <a:latin typeface="Calibri"/>
                        </a:rPr>
                        <a:t>4</a:t>
                      </a:r>
                    </a:p>
                  </a:txBody>
                  <a:tcPr marL="7620" marR="7620" marT="7620" marB="0" anchor="b">
                    <a:lnL>
                      <a:noFill/>
                    </a:lnL>
                    <a:lnR>
                      <a:noFill/>
                    </a:lnR>
                    <a:lnT>
                      <a:noFill/>
                    </a:lnT>
                    <a:lnB>
                      <a:noFill/>
                    </a:lnB>
                  </a:tcPr>
                </a:tc>
                <a:tc>
                  <a:txBody>
                    <a:bodyPr/>
                    <a:lstStyle/>
                    <a:p>
                      <a:pPr algn="r" fontAlgn="b"/>
                      <a:r>
                        <a:rPr lang="en-IN" sz="1100" b="0" i="0" u="none" strike="noStrike">
                          <a:solidFill>
                            <a:srgbClr val="000000"/>
                          </a:solidFill>
                          <a:effectLst/>
                          <a:latin typeface="Calibri"/>
                        </a:rPr>
                        <a:t>12392878</a:t>
                      </a:r>
                    </a:p>
                  </a:txBody>
                  <a:tcPr marL="7620" marR="7620" marT="7620" marB="0" anchor="b">
                    <a:lnL>
                      <a:noFill/>
                    </a:lnL>
                    <a:lnR>
                      <a:noFill/>
                    </a:lnR>
                    <a:lnT>
                      <a:noFill/>
                    </a:lnT>
                    <a:lnB>
                      <a:noFill/>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a:noFill/>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a:noFill/>
                    </a:lnB>
                  </a:tcPr>
                </a:tc>
                <a:tc>
                  <a:txBody>
                    <a:bodyPr/>
                    <a:lstStyle/>
                    <a:p>
                      <a:pPr algn="l" fontAlgn="b"/>
                      <a:endParaRPr lang="en-IN" sz="1100" b="0" i="0" u="none" strike="noStrike" dirty="0">
                        <a:solidFill>
                          <a:srgbClr val="000000"/>
                        </a:solidFill>
                        <a:effectLst/>
                        <a:latin typeface="Calibri"/>
                      </a:endParaRPr>
                    </a:p>
                  </a:txBody>
                  <a:tcPr marL="7620" marR="7620" marT="7620" marB="0" anchor="b">
                    <a:lnL>
                      <a:noFill/>
                    </a:lnL>
                    <a:lnR>
                      <a:noFill/>
                    </a:lnR>
                    <a:lnT>
                      <a:noFill/>
                    </a:lnT>
                    <a:lnB>
                      <a:noFill/>
                    </a:lnB>
                  </a:tcPr>
                </a:tc>
                <a:extLst>
                  <a:ext uri="{0D108BD9-81ED-4DB2-BD59-A6C34878D82A}">
                    <a16:rowId xmlns:a16="http://schemas.microsoft.com/office/drawing/2014/main" val="10004"/>
                  </a:ext>
                </a:extLst>
              </a:tr>
              <a:tr h="182880">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a:noFill/>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a:noFill/>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a:noFill/>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a:noFill/>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a:noFill/>
                    </a:lnB>
                  </a:tcPr>
                </a:tc>
                <a:tc>
                  <a:txBody>
                    <a:bodyPr/>
                    <a:lstStyle/>
                    <a:p>
                      <a:pPr algn="l" fontAlgn="b"/>
                      <a:endParaRPr lang="en-IN" sz="1100" b="0" i="0" u="none" strike="noStrike">
                        <a:solidFill>
                          <a:srgbClr val="000000"/>
                        </a:solidFill>
                        <a:effectLst/>
                        <a:latin typeface="Calibri"/>
                      </a:endParaRPr>
                    </a:p>
                  </a:txBody>
                  <a:tcPr marL="7620" marR="7620" marT="7620" marB="0" anchor="b">
                    <a:lnL>
                      <a:noFill/>
                    </a:lnL>
                    <a:lnR>
                      <a:noFill/>
                    </a:lnR>
                    <a:lnT>
                      <a:noFill/>
                    </a:lnT>
                    <a:lnB>
                      <a:noFill/>
                    </a:lnB>
                  </a:tcPr>
                </a:tc>
                <a:tc>
                  <a:txBody>
                    <a:bodyPr/>
                    <a:lstStyle/>
                    <a:p>
                      <a:pPr algn="l" fontAlgn="b"/>
                      <a:endParaRPr lang="en-IN" sz="1100" b="0" i="0" u="none" strike="noStrike" dirty="0">
                        <a:solidFill>
                          <a:srgbClr val="000000"/>
                        </a:solidFill>
                        <a:effectLst/>
                        <a:latin typeface="Calibri"/>
                      </a:endParaRPr>
                    </a:p>
                  </a:txBody>
                  <a:tcPr marL="7620" marR="7620" marT="7620" marB="0" anchor="b">
                    <a:lnL>
                      <a:noFill/>
                    </a:lnL>
                    <a:lnR>
                      <a:noFill/>
                    </a:lnR>
                    <a:lnT>
                      <a:noFill/>
                    </a:lnT>
                    <a:lnB>
                      <a:noFill/>
                    </a:lnB>
                  </a:tcPr>
                </a:tc>
                <a:extLst>
                  <a:ext uri="{0D108BD9-81ED-4DB2-BD59-A6C34878D82A}">
                    <a16:rowId xmlns:a16="http://schemas.microsoft.com/office/drawing/2014/main" val="10005"/>
                  </a:ext>
                </a:extLst>
              </a:tr>
              <a:tr h="182880">
                <a:tc>
                  <a:txBody>
                    <a:bodyPr/>
                    <a:lstStyle/>
                    <a:p>
                      <a:pPr algn="l" fontAlgn="b"/>
                      <a:r>
                        <a:rPr lang="en-IN" sz="1100" b="0" i="0" u="none" strike="noStrike">
                          <a:solidFill>
                            <a:srgbClr val="000000"/>
                          </a:solidFill>
                          <a:effectLst/>
                          <a:latin typeface="Calibri"/>
                        </a:rPr>
                        <a:t>Total</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IN" sz="1100" b="0" i="0" u="none" strike="noStrike">
                          <a:solidFill>
                            <a:srgbClr val="000000"/>
                          </a:solidFill>
                          <a:effectLst/>
                          <a:latin typeface="Calibri"/>
                        </a:rPr>
                        <a:t>5.8E+08</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IN" sz="1100" b="0" i="0" u="none" strike="noStrike">
                          <a:solidFill>
                            <a:srgbClr val="000000"/>
                          </a:solidFill>
                          <a:effectLst/>
                          <a:latin typeface="Calibri"/>
                        </a:rPr>
                        <a:t>8</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rgbClr val="000000"/>
                          </a:solidFill>
                          <a:effectLst/>
                          <a:latin typeface="Calibri"/>
                        </a:rPr>
                        <a:t> </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rgbClr val="000000"/>
                          </a:solidFill>
                          <a:effectLst/>
                          <a:latin typeface="Calibri"/>
                        </a:rPr>
                        <a:t> </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IN" sz="1100" b="0" i="0" u="none" strike="noStrike">
                          <a:solidFill>
                            <a:srgbClr val="000000"/>
                          </a:solidFill>
                          <a:effectLst/>
                          <a:latin typeface="Calibri"/>
                        </a:rPr>
                        <a:t> </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IN" sz="1100" b="0" i="0" u="none" strike="noStrike" dirty="0">
                          <a:solidFill>
                            <a:srgbClr val="000000"/>
                          </a:solidFill>
                          <a:effectLst/>
                          <a:latin typeface="Calibri"/>
                        </a:rPr>
                        <a:t> </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7352608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normAutofit/>
          </a:bodyPr>
          <a:lstStyle/>
          <a:p>
            <a:pPr marL="0" indent="0">
              <a:buNone/>
            </a:pPr>
            <a:r>
              <a:rPr lang="en-IN" sz="4800" dirty="0"/>
              <a:t>		      Conclusion</a:t>
            </a:r>
          </a:p>
          <a:p>
            <a:pPr marL="0" indent="0">
              <a:buNone/>
            </a:pPr>
            <a:r>
              <a:rPr lang="en-IN" sz="4800" dirty="0"/>
              <a:t>				&amp;</a:t>
            </a:r>
          </a:p>
          <a:p>
            <a:pPr marL="0" indent="0">
              <a:buNone/>
            </a:pPr>
            <a:r>
              <a:rPr lang="en-IN" sz="4800" dirty="0"/>
              <a:t>		      Suggestions</a:t>
            </a:r>
          </a:p>
        </p:txBody>
      </p:sp>
    </p:spTree>
    <p:extLst>
      <p:ext uri="{BB962C8B-B14F-4D97-AF65-F5344CB8AC3E}">
        <p14:creationId xmlns:p14="http://schemas.microsoft.com/office/powerpoint/2010/main" val="25734508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3"/>
          <p:cNvSpPr>
            <a:spLocks noChangeArrowheads="1"/>
          </p:cNvSpPr>
          <p:nvPr/>
        </p:nvSpPr>
        <p:spPr bwMode="auto">
          <a:xfrm>
            <a:off x="381000" y="228600"/>
            <a:ext cx="83058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sz="4800" b="1">
                <a:solidFill>
                  <a:srgbClr val="31859B"/>
                </a:solidFill>
                <a:sym typeface="Arial" pitchFamily="34" charset="0"/>
              </a:rPr>
              <a:t>Thank you</a:t>
            </a:r>
            <a:endParaRPr lang="en-US" altLang="en-US"/>
          </a:p>
        </p:txBody>
      </p:sp>
      <p:pic>
        <p:nvPicPr>
          <p:cNvPr id="38915" name="Picture 2" descr="F:\Photographs\AICRP_FIM\Combine harvester -2.jpg"/>
          <p:cNvPicPr>
            <a:picLocks noChangeAspect="1" noChangeArrowheads="1"/>
          </p:cNvPicPr>
          <p:nvPr/>
        </p:nvPicPr>
        <p:blipFill>
          <a:blip r:embed="rId2">
            <a:extLst>
              <a:ext uri="{28A0092B-C50C-407E-A947-70E740481C1C}">
                <a14:useLocalDpi xmlns:a14="http://schemas.microsoft.com/office/drawing/2010/main" val="0"/>
              </a:ext>
            </a:extLst>
          </a:blip>
          <a:srcRect b="13712"/>
          <a:stretch>
            <a:fillRect/>
          </a:stretch>
        </p:blipFill>
        <p:spPr bwMode="auto">
          <a:xfrm>
            <a:off x="228600" y="1389887"/>
            <a:ext cx="8077200" cy="471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Tree>
    <p:extLst>
      <p:ext uri="{BB962C8B-B14F-4D97-AF65-F5344CB8AC3E}">
        <p14:creationId xmlns:p14="http://schemas.microsoft.com/office/powerpoint/2010/main" val="716647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normAutofit/>
          </a:bodyPr>
          <a:lstStyle/>
          <a:p>
            <a:r>
              <a:rPr lang="en-IN" sz="5400" dirty="0">
                <a:solidFill>
                  <a:srgbClr val="FFFF00"/>
                </a:solidFill>
              </a:rPr>
              <a:t>THE FARMERS RIDDLE</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994622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Agriculture in Maharashtra</a:t>
            </a:r>
          </a:p>
        </p:txBody>
      </p:sp>
      <p:sp>
        <p:nvSpPr>
          <p:cNvPr id="3" name="Content Placeholder 2"/>
          <p:cNvSpPr>
            <a:spLocks noGrp="1"/>
          </p:cNvSpPr>
          <p:nvPr>
            <p:ph idx="1"/>
          </p:nvPr>
        </p:nvSpPr>
        <p:spPr/>
        <p:txBody>
          <a:bodyPr/>
          <a:lstStyle/>
          <a:p>
            <a:r>
              <a:rPr lang="en-IN" dirty="0"/>
              <a:t>Most developing state in the country.</a:t>
            </a:r>
          </a:p>
          <a:p>
            <a:r>
              <a:rPr lang="en-IN" dirty="0"/>
              <a:t>Total cultivable land is around 225560 sq. km.</a:t>
            </a:r>
          </a:p>
          <a:p>
            <a:r>
              <a:rPr lang="en-IN" dirty="0"/>
              <a:t>Main crops </a:t>
            </a:r>
            <a:r>
              <a:rPr lang="en-IN" dirty="0" err="1"/>
              <a:t>cultvated</a:t>
            </a:r>
            <a:r>
              <a:rPr lang="en-IN" dirty="0"/>
              <a:t> - Rice, </a:t>
            </a:r>
            <a:r>
              <a:rPr lang="en-IN" dirty="0" err="1"/>
              <a:t>Jawar</a:t>
            </a:r>
            <a:r>
              <a:rPr lang="en-IN" dirty="0"/>
              <a:t>, </a:t>
            </a:r>
            <a:r>
              <a:rPr lang="en-IN" dirty="0" err="1"/>
              <a:t>Bajra</a:t>
            </a:r>
            <a:r>
              <a:rPr lang="en-IN" dirty="0"/>
              <a:t>, Cotton, Sugarcane, </a:t>
            </a:r>
            <a:r>
              <a:rPr lang="en-IN" dirty="0" err="1"/>
              <a:t>Soyabean</a:t>
            </a:r>
            <a:r>
              <a:rPr lang="en-IN" dirty="0"/>
              <a:t>, </a:t>
            </a:r>
            <a:r>
              <a:rPr lang="en-IN" dirty="0" err="1"/>
              <a:t>Onion,etc</a:t>
            </a:r>
            <a:r>
              <a:rPr lang="en-IN" dirty="0"/>
              <a: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076477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3" descr="C:\Documents and Settings\agri\Desktop\region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463296"/>
            <a:ext cx="8001000" cy="602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65285" name="Text Box 5"/>
          <p:cNvSpPr txBox="1">
            <a:spLocks noChangeArrowheads="1"/>
          </p:cNvSpPr>
          <p:nvPr/>
        </p:nvSpPr>
        <p:spPr bwMode="auto">
          <a:xfrm>
            <a:off x="5257800" y="1371600"/>
            <a:ext cx="2819400" cy="457200"/>
          </a:xfrm>
          <a:prstGeom prst="rect">
            <a:avLst/>
          </a:prstGeom>
          <a:noFill/>
          <a:ln w="9525">
            <a:noFill/>
            <a:miter lim="800000"/>
            <a:headEnd/>
            <a:tailEnd/>
          </a:ln>
          <a:effectLst/>
        </p:spPr>
        <p:txBody>
          <a:bodyPr>
            <a:spAutoFit/>
          </a:bodyPr>
          <a:lstStyle/>
          <a:p>
            <a:pPr fontAlgn="auto">
              <a:spcBef>
                <a:spcPct val="50000"/>
              </a:spcBef>
              <a:spcAft>
                <a:spcPts val="0"/>
              </a:spcAft>
              <a:defRPr/>
            </a:pPr>
            <a:r>
              <a:rPr lang="en-US" sz="1800">
                <a:solidFill>
                  <a:srgbClr val="FFFF00"/>
                </a:solidFill>
                <a:effectLst>
                  <a:outerShdw blurRad="38100" dist="38100" dir="2700000" algn="tl">
                    <a:srgbClr val="C0C0C0"/>
                  </a:outerShdw>
                </a:effectLst>
                <a:latin typeface="Arial Black" pitchFamily="34" charset="0"/>
              </a:rPr>
              <a:t>VIDARBHA</a:t>
            </a:r>
          </a:p>
        </p:txBody>
      </p:sp>
      <p:sp>
        <p:nvSpPr>
          <p:cNvPr id="865286" name="Text Box 6"/>
          <p:cNvSpPr txBox="1">
            <a:spLocks noChangeArrowheads="1"/>
          </p:cNvSpPr>
          <p:nvPr/>
        </p:nvSpPr>
        <p:spPr bwMode="auto">
          <a:xfrm>
            <a:off x="3200400" y="2971800"/>
            <a:ext cx="2819400" cy="396875"/>
          </a:xfrm>
          <a:prstGeom prst="rect">
            <a:avLst/>
          </a:prstGeom>
          <a:noFill/>
          <a:ln w="9525">
            <a:noFill/>
            <a:miter lim="800000"/>
            <a:headEnd/>
            <a:tailEnd/>
          </a:ln>
          <a:effectLst/>
        </p:spPr>
        <p:txBody>
          <a:bodyPr>
            <a:spAutoFit/>
          </a:bodyPr>
          <a:lstStyle/>
          <a:p>
            <a:pPr fontAlgn="auto">
              <a:spcBef>
                <a:spcPct val="50000"/>
              </a:spcBef>
              <a:spcAft>
                <a:spcPts val="0"/>
              </a:spcAft>
              <a:defRPr/>
            </a:pPr>
            <a:r>
              <a:rPr lang="en-US" sz="2000" dirty="0">
                <a:solidFill>
                  <a:srgbClr val="990000"/>
                </a:solidFill>
                <a:effectLst>
                  <a:outerShdw blurRad="38100" dist="38100" dir="2700000" algn="tl">
                    <a:srgbClr val="C0C0C0"/>
                  </a:outerShdw>
                </a:effectLst>
                <a:latin typeface="Arial Black" pitchFamily="34" charset="0"/>
              </a:rPr>
              <a:t>MARATHWADA</a:t>
            </a:r>
          </a:p>
        </p:txBody>
      </p:sp>
      <p:sp>
        <p:nvSpPr>
          <p:cNvPr id="865287" name="Text Box 7"/>
          <p:cNvSpPr txBox="1">
            <a:spLocks noChangeArrowheads="1"/>
          </p:cNvSpPr>
          <p:nvPr/>
        </p:nvSpPr>
        <p:spPr bwMode="auto">
          <a:xfrm>
            <a:off x="1828800" y="990600"/>
            <a:ext cx="2057400" cy="396875"/>
          </a:xfrm>
          <a:prstGeom prst="rect">
            <a:avLst/>
          </a:prstGeom>
          <a:noFill/>
          <a:ln w="9525">
            <a:noFill/>
            <a:miter lim="800000"/>
            <a:headEnd/>
            <a:tailEnd/>
          </a:ln>
          <a:effectLst/>
        </p:spPr>
        <p:txBody>
          <a:bodyPr>
            <a:spAutoFit/>
          </a:bodyPr>
          <a:lstStyle/>
          <a:p>
            <a:pPr fontAlgn="auto">
              <a:spcBef>
                <a:spcPct val="50000"/>
              </a:spcBef>
              <a:spcAft>
                <a:spcPts val="0"/>
              </a:spcAft>
              <a:defRPr/>
            </a:pPr>
            <a:r>
              <a:rPr lang="en-US" sz="2000">
                <a:solidFill>
                  <a:srgbClr val="008000"/>
                </a:solidFill>
                <a:effectLst>
                  <a:outerShdw blurRad="38100" dist="38100" dir="2700000" algn="tl">
                    <a:srgbClr val="C0C0C0"/>
                  </a:outerShdw>
                </a:effectLst>
                <a:latin typeface="Arial Black" pitchFamily="34" charset="0"/>
              </a:rPr>
              <a:t>KHANDESH</a:t>
            </a:r>
          </a:p>
        </p:txBody>
      </p:sp>
      <p:sp>
        <p:nvSpPr>
          <p:cNvPr id="865288" name="Text Box 8"/>
          <p:cNvSpPr txBox="1">
            <a:spLocks noChangeArrowheads="1"/>
          </p:cNvSpPr>
          <p:nvPr/>
        </p:nvSpPr>
        <p:spPr bwMode="auto">
          <a:xfrm>
            <a:off x="1295400" y="4022725"/>
            <a:ext cx="2438400" cy="701675"/>
          </a:xfrm>
          <a:prstGeom prst="rect">
            <a:avLst/>
          </a:prstGeom>
          <a:noFill/>
          <a:ln w="9525">
            <a:noFill/>
            <a:miter lim="800000"/>
            <a:headEnd/>
            <a:tailEnd/>
          </a:ln>
          <a:effectLst/>
        </p:spPr>
        <p:txBody>
          <a:bodyPr>
            <a:spAutoFit/>
          </a:bodyPr>
          <a:lstStyle/>
          <a:p>
            <a:pPr algn="ctr" fontAlgn="auto">
              <a:spcBef>
                <a:spcPct val="50000"/>
              </a:spcBef>
              <a:spcAft>
                <a:spcPts val="0"/>
              </a:spcAft>
              <a:defRPr/>
            </a:pPr>
            <a:r>
              <a:rPr lang="en-US" sz="2000">
                <a:effectLst>
                  <a:outerShdw blurRad="38100" dist="38100" dir="2700000" algn="tl">
                    <a:srgbClr val="C0C0C0"/>
                  </a:outerShdw>
                </a:effectLst>
                <a:latin typeface="Arial Black" pitchFamily="34" charset="0"/>
              </a:rPr>
              <a:t>WESTERN MAHARASHTRA</a:t>
            </a:r>
          </a:p>
        </p:txBody>
      </p:sp>
      <p:sp>
        <p:nvSpPr>
          <p:cNvPr id="865289" name="Text Box 9"/>
          <p:cNvSpPr txBox="1">
            <a:spLocks noChangeArrowheads="1"/>
          </p:cNvSpPr>
          <p:nvPr/>
        </p:nvSpPr>
        <p:spPr bwMode="auto">
          <a:xfrm>
            <a:off x="762000" y="3352800"/>
            <a:ext cx="457200" cy="1920875"/>
          </a:xfrm>
          <a:prstGeom prst="rect">
            <a:avLst/>
          </a:prstGeom>
          <a:noFill/>
          <a:ln w="9525">
            <a:noFill/>
            <a:miter lim="800000"/>
            <a:headEnd/>
            <a:tailEnd/>
          </a:ln>
          <a:effectLst/>
        </p:spPr>
        <p:txBody>
          <a:bodyPr>
            <a:spAutoFit/>
          </a:bodyPr>
          <a:lstStyle/>
          <a:p>
            <a:pPr fontAlgn="auto">
              <a:spcBef>
                <a:spcPct val="50000"/>
              </a:spcBef>
              <a:spcAft>
                <a:spcPts val="0"/>
              </a:spcAft>
              <a:defRPr/>
            </a:pPr>
            <a:r>
              <a:rPr lang="en-US" sz="2000">
                <a:solidFill>
                  <a:srgbClr val="FF0000"/>
                </a:solidFill>
                <a:effectLst>
                  <a:outerShdw blurRad="38100" dist="38100" dir="2700000" algn="tl">
                    <a:srgbClr val="C0C0C0"/>
                  </a:outerShdw>
                </a:effectLst>
                <a:latin typeface="Arial Black" pitchFamily="34" charset="0"/>
              </a:rPr>
              <a:t>KONKAN</a:t>
            </a:r>
          </a:p>
        </p:txBody>
      </p:sp>
    </p:spTree>
    <p:extLst>
      <p:ext uri="{BB962C8B-B14F-4D97-AF65-F5344CB8AC3E}">
        <p14:creationId xmlns:p14="http://schemas.microsoft.com/office/powerpoint/2010/main" val="324634739"/>
      </p:ext>
    </p:extLst>
  </p:cSld>
  <p:clrMapOvr>
    <a:masterClrMapping/>
  </p:clrMapOvr>
  <p:transition spd="slow">
    <p:zo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1000"/>
            <a:ext cx="9144000" cy="6858000"/>
          </a:xfrm>
          <a:prstGeom prst="rect">
            <a:avLst/>
          </a:prstGeom>
        </p:spPr>
      </p:pic>
    </p:spTree>
    <p:extLst>
      <p:ext uri="{BB962C8B-B14F-4D97-AF65-F5344CB8AC3E}">
        <p14:creationId xmlns:p14="http://schemas.microsoft.com/office/powerpoint/2010/main" val="2731579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15" y="0"/>
            <a:ext cx="9144000" cy="6858000"/>
          </a:xfrm>
          <a:prstGeom prst="rect">
            <a:avLst/>
          </a:prstGeom>
        </p:spPr>
      </p:pic>
    </p:spTree>
    <p:extLst>
      <p:ext uri="{BB962C8B-B14F-4D97-AF65-F5344CB8AC3E}">
        <p14:creationId xmlns:p14="http://schemas.microsoft.com/office/powerpoint/2010/main" val="441649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613968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Thatch</Template>
  <TotalTime>2334</TotalTime>
  <Words>930</Words>
  <Application>Microsoft Office PowerPoint</Application>
  <PresentationFormat>On-screen Show (4:3)</PresentationFormat>
  <Paragraphs>189</Paragraphs>
  <Slides>36</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Arial Black</vt:lpstr>
      <vt:lpstr>Calibri</vt:lpstr>
      <vt:lpstr>Office Theme</vt:lpstr>
      <vt:lpstr>analysing the importance of weather forecasting &amp; study of agriculture in maharashtra </vt:lpstr>
      <vt:lpstr>Introduction</vt:lpstr>
      <vt:lpstr>Why farmers are in news?</vt:lpstr>
      <vt:lpstr>PowerPoint Presentation</vt:lpstr>
      <vt:lpstr>Agriculture in Maharashtra</vt:lpstr>
      <vt:lpstr>PowerPoint Presentation</vt:lpstr>
      <vt:lpstr>PowerPoint Presentation</vt:lpstr>
      <vt:lpstr>PowerPoint Presentation</vt:lpstr>
      <vt:lpstr>PowerPoint Presentation</vt:lpstr>
      <vt:lpstr>PowerPoint Presentation</vt:lpstr>
      <vt:lpstr>Sources Of Weather Data</vt:lpstr>
      <vt:lpstr>Use of Weather Data District Wise</vt:lpstr>
      <vt:lpstr>Is the business profitable during the whole year?</vt:lpstr>
      <vt:lpstr>Statistics </vt:lpstr>
      <vt:lpstr>Applied for Loans</vt:lpstr>
      <vt:lpstr>Defaulters</vt:lpstr>
      <vt:lpstr>Applied for Loan Waiver</vt:lpstr>
      <vt:lpstr>How much compensation did you received.</vt:lpstr>
      <vt:lpstr>P1: Proportion of farmers who got waiver and are eligible for loan waiver P2: Proportion of farmers who got waiver but are not eligible for loan waiver Ho: P1=P2       Vs.      H1: P1&gt;P2 Zcal= 0.52311 Ztab= 1.645 P- Value = 0.2988 Result:  Since p-value is high we do not reject null hypothesis Conclusion: We can see that the government bodies don’t have a proper look on the background of farmers before dispensing compensation to them. There is no enough evidence to prove that the proportion of eligible farmers getting waiver is more than the proportion of ineligible framer getting waiver.</vt:lpstr>
      <vt:lpstr>PowerPoint Presentation</vt:lpstr>
      <vt:lpstr>Age Vs. Use of Weather Data</vt:lpstr>
      <vt:lpstr>Statistics</vt:lpstr>
      <vt:lpstr>Education Vs. Use of Weather Data</vt:lpstr>
      <vt:lpstr>Statistics</vt:lpstr>
      <vt:lpstr>Use of Weather Data Vs. Crop rain dependency</vt:lpstr>
      <vt:lpstr>STATISTICS</vt:lpstr>
      <vt:lpstr> At what stages can you make agricultural decisions based on weather data?</vt:lpstr>
      <vt:lpstr>Major complaints made by farmers.</vt:lpstr>
      <vt:lpstr>Sources of Irrigation during draught</vt:lpstr>
      <vt:lpstr>Crop Insurance</vt:lpstr>
      <vt:lpstr>Cost of insurance</vt:lpstr>
      <vt:lpstr>Satisfaction Index</vt:lpstr>
      <vt:lpstr>Development of agriculture in last 5 years</vt:lpstr>
      <vt:lpstr>ANOVA</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analysing the importance of weather forecasting &amp; study of agriculture in maharashtra </dc:title>
  <dc:creator>Asus</dc:creator>
  <cp:lastModifiedBy>Soham Wani</cp:lastModifiedBy>
  <cp:revision>17</cp:revision>
  <dcterms:created xsi:type="dcterms:W3CDTF">2006-08-16T00:00:00Z</dcterms:created>
  <dcterms:modified xsi:type="dcterms:W3CDTF">2020-01-12T11:14:56Z</dcterms:modified>
</cp:coreProperties>
</file>

<file path=docProps/thumbnail.jpeg>
</file>